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3"/>
  </p:sldMasterIdLst>
  <p:notesMasterIdLst>
    <p:notesMasterId r:id="rId5"/>
  </p:notesMasterIdLst>
  <p:sldIdLst>
    <p:sldId id="256" r:id="rId4"/>
    <p:sldId id="257" r:id="rId6"/>
    <p:sldId id="258" r:id="rId7"/>
    <p:sldId id="259" r:id="rId8"/>
    <p:sldId id="261" r:id="rId9"/>
    <p:sldId id="262" r:id="rId10"/>
    <p:sldId id="289" r:id="rId11"/>
    <p:sldId id="290" r:id="rId12"/>
    <p:sldId id="288" r:id="rId13"/>
    <p:sldId id="291" r:id="rId14"/>
    <p:sldId id="293" r:id="rId15"/>
    <p:sldId id="294" r:id="rId16"/>
    <p:sldId id="266" r:id="rId17"/>
    <p:sldId id="295" r:id="rId18"/>
    <p:sldId id="296" r:id="rId19"/>
    <p:sldId id="300" r:id="rId20"/>
    <p:sldId id="297" r:id="rId21"/>
    <p:sldId id="299" r:id="rId22"/>
    <p:sldId id="270" r:id="rId23"/>
    <p:sldId id="301" r:id="rId24"/>
    <p:sldId id="303" r:id="rId25"/>
    <p:sldId id="302" r:id="rId26"/>
    <p:sldId id="307" r:id="rId27"/>
    <p:sldId id="308" r:id="rId28"/>
    <p:sldId id="304" r:id="rId29"/>
    <p:sldId id="309" r:id="rId30"/>
    <p:sldId id="310" r:id="rId31"/>
    <p:sldId id="305" r:id="rId32"/>
    <p:sldId id="306" r:id="rId33"/>
    <p:sldId id="274" r:id="rId34"/>
    <p:sldId id="322" r:id="rId35"/>
    <p:sldId id="278" r:id="rId36"/>
    <p:sldId id="283" r:id="rId37"/>
    <p:sldId id="280" r:id="rId38"/>
    <p:sldId id="279" r:id="rId39"/>
    <p:sldId id="286" r:id="rId40"/>
  </p:sldIdLst>
  <p:sldSz cx="9144000" cy="5143500"/>
  <p:notesSz cx="5143500" cy="9144000"/>
  <p:custDataLst>
    <p:tags r:id="rId4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gs" Target="tags/tag16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image" Target="../media/image19.png"/><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8" Type="http://schemas.openxmlformats.org/officeDocument/2006/relationships/notesSlide" Target="../notesSlides/notesSlide12.xml"/><Relationship Id="rId17" Type="http://schemas.openxmlformats.org/officeDocument/2006/relationships/slideLayout" Target="../slideLayouts/slideLayout3.xml"/><Relationship Id="rId16" Type="http://schemas.openxmlformats.org/officeDocument/2006/relationships/image" Target="../media/image2.png"/><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2.png"/><Relationship Id="rId3" Type="http://schemas.openxmlformats.org/officeDocument/2006/relationships/image" Target="../media/image20.png"/><Relationship Id="rId2" Type="http://schemas.openxmlformats.org/officeDocument/2006/relationships/tags" Target="../tags/tag8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2.png"/><Relationship Id="rId3" Type="http://schemas.openxmlformats.org/officeDocument/2006/relationships/image" Target="../media/image23.png"/><Relationship Id="rId2" Type="http://schemas.openxmlformats.org/officeDocument/2006/relationships/tags" Target="../tags/tag88.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2.png"/><Relationship Id="rId3" Type="http://schemas.openxmlformats.org/officeDocument/2006/relationships/image" Target="../media/image24.png"/><Relationship Id="rId2" Type="http://schemas.openxmlformats.org/officeDocument/2006/relationships/tags" Target="../tags/tag89.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notesSlide" Target="../notesSlides/notesSlide2.xml"/><Relationship Id="rId17" Type="http://schemas.openxmlformats.org/officeDocument/2006/relationships/slideLayout" Target="../slideLayouts/slideLayout1.xml"/><Relationship Id="rId16" Type="http://schemas.openxmlformats.org/officeDocument/2006/relationships/image" Target="../media/image2.png"/><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3.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93.xml"/><Relationship Id="rId7" Type="http://schemas.openxmlformats.org/officeDocument/2006/relationships/image" Target="../media/image40.png"/><Relationship Id="rId6" Type="http://schemas.openxmlformats.org/officeDocument/2006/relationships/tags" Target="../tags/tag92.xml"/><Relationship Id="rId5" Type="http://schemas.openxmlformats.org/officeDocument/2006/relationships/image" Target="../media/image39.png"/><Relationship Id="rId4" Type="http://schemas.openxmlformats.org/officeDocument/2006/relationships/tags" Target="../tags/tag91.xml"/><Relationship Id="rId3" Type="http://schemas.openxmlformats.org/officeDocument/2006/relationships/tags" Target="../tags/tag90.xml"/><Relationship Id="rId27" Type="http://schemas.openxmlformats.org/officeDocument/2006/relationships/notesSlide" Target="../notesSlides/notesSlide31.xml"/><Relationship Id="rId26" Type="http://schemas.openxmlformats.org/officeDocument/2006/relationships/slideLayout" Target="../slideLayouts/slideLayout1.xml"/><Relationship Id="rId25" Type="http://schemas.openxmlformats.org/officeDocument/2006/relationships/image" Target="../media/image42.png"/><Relationship Id="rId24" Type="http://schemas.openxmlformats.org/officeDocument/2006/relationships/tags" Target="../tags/tag108.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image" Target="../media/image2.png"/><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image" Target="../media/image44.png"/><Relationship Id="rId4" Type="http://schemas.openxmlformats.org/officeDocument/2006/relationships/tags" Target="../tags/tag110.xml"/><Relationship Id="rId30" Type="http://schemas.openxmlformats.org/officeDocument/2006/relationships/notesSlide" Target="../notesSlides/notesSlide33.xml"/><Relationship Id="rId3" Type="http://schemas.openxmlformats.org/officeDocument/2006/relationships/image" Target="../media/image43.png"/><Relationship Id="rId29" Type="http://schemas.openxmlformats.org/officeDocument/2006/relationships/slideLayout" Target="../slideLayouts/slideLayout1.xml"/><Relationship Id="rId28" Type="http://schemas.openxmlformats.org/officeDocument/2006/relationships/image" Target="../media/image2.png"/><Relationship Id="rId27" Type="http://schemas.openxmlformats.org/officeDocument/2006/relationships/tags" Target="../tags/tag128.xml"/><Relationship Id="rId26" Type="http://schemas.openxmlformats.org/officeDocument/2006/relationships/tags" Target="../tags/tag127.xml"/><Relationship Id="rId25" Type="http://schemas.openxmlformats.org/officeDocument/2006/relationships/tags" Target="../tags/tag126.xml"/><Relationship Id="rId24" Type="http://schemas.openxmlformats.org/officeDocument/2006/relationships/tags" Target="../tags/tag125.xml"/><Relationship Id="rId23" Type="http://schemas.openxmlformats.org/officeDocument/2006/relationships/tags" Target="../tags/tag124.xml"/><Relationship Id="rId22" Type="http://schemas.openxmlformats.org/officeDocument/2006/relationships/tags" Target="../tags/tag123.xml"/><Relationship Id="rId21" Type="http://schemas.openxmlformats.org/officeDocument/2006/relationships/tags" Target="../tags/tag122.xml"/><Relationship Id="rId20" Type="http://schemas.openxmlformats.org/officeDocument/2006/relationships/tags" Target="../tags/tag121.xml"/><Relationship Id="rId2" Type="http://schemas.openxmlformats.org/officeDocument/2006/relationships/tags" Target="../tags/tag109.xml"/><Relationship Id="rId19" Type="http://schemas.openxmlformats.org/officeDocument/2006/relationships/image" Target="../media/image48.png"/><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image" Target="../media/image47.png"/><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image" Target="../media/image46.png"/><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image" Target="../media/image45.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image" Target="../media/image49.png"/><Relationship Id="rId28" Type="http://schemas.openxmlformats.org/officeDocument/2006/relationships/notesSlide" Target="../notesSlides/notesSlide34.xml"/><Relationship Id="rId27" Type="http://schemas.openxmlformats.org/officeDocument/2006/relationships/slideLayout" Target="../slideLayouts/slideLayout1.xml"/><Relationship Id="rId26" Type="http://schemas.openxmlformats.org/officeDocument/2006/relationships/image" Target="../media/image2.png"/><Relationship Id="rId25" Type="http://schemas.openxmlformats.org/officeDocument/2006/relationships/tags" Target="../tags/tag151.xml"/><Relationship Id="rId24" Type="http://schemas.openxmlformats.org/officeDocument/2006/relationships/tags" Target="../tags/tag150.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tags" Target="../tags/tag129.xml"/><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image" Target="../media/image52.png"/><Relationship Id="rId5" Type="http://schemas.openxmlformats.org/officeDocument/2006/relationships/tags" Target="../tags/tag153.xml"/><Relationship Id="rId4" Type="http://schemas.openxmlformats.org/officeDocument/2006/relationships/image" Target="../media/image51.png"/><Relationship Id="rId3" Type="http://schemas.openxmlformats.org/officeDocument/2006/relationships/tags" Target="../tags/tag152.xml"/><Relationship Id="rId2" Type="http://schemas.openxmlformats.org/officeDocument/2006/relationships/image" Target="../media/image50.png"/><Relationship Id="rId16" Type="http://schemas.openxmlformats.org/officeDocument/2006/relationships/notesSlide" Target="../notesSlides/notesSlide35.xml"/><Relationship Id="rId15" Type="http://schemas.openxmlformats.org/officeDocument/2006/relationships/slideLayout" Target="../slideLayouts/slideLayout1.xml"/><Relationship Id="rId14" Type="http://schemas.openxmlformats.org/officeDocument/2006/relationships/image" Target="../media/image2.png"/><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2" Type="http://schemas.openxmlformats.org/officeDocument/2006/relationships/notesSlide" Target="../notesSlides/notesSlide4.xml"/><Relationship Id="rId21" Type="http://schemas.openxmlformats.org/officeDocument/2006/relationships/slideLayout" Target="../slideLayouts/slideLayout1.xml"/><Relationship Id="rId20" Type="http://schemas.openxmlformats.org/officeDocument/2006/relationships/image" Target="../media/image8.jpeg"/><Relationship Id="rId2" Type="http://schemas.openxmlformats.org/officeDocument/2006/relationships/tags" Target="../tags/tag15.xml"/><Relationship Id="rId19" Type="http://schemas.openxmlformats.org/officeDocument/2006/relationships/tags" Target="../tags/tag29.xml"/><Relationship Id="rId18" Type="http://schemas.openxmlformats.org/officeDocument/2006/relationships/image" Target="../media/image7.jpeg"/><Relationship Id="rId17" Type="http://schemas.openxmlformats.org/officeDocument/2006/relationships/tags" Target="../tags/tag28.xml"/><Relationship Id="rId16" Type="http://schemas.openxmlformats.org/officeDocument/2006/relationships/image" Target="../media/image2.png"/><Relationship Id="rId15" Type="http://schemas.openxmlformats.org/officeDocument/2006/relationships/tags" Target="../tags/tag27.xml"/><Relationship Id="rId14" Type="http://schemas.openxmlformats.org/officeDocument/2006/relationships/image" Target="../media/image6.jpeg"/><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image" Target="../media/image9.png"/><Relationship Id="rId3" Type="http://schemas.openxmlformats.org/officeDocument/2006/relationships/tags" Target="../tags/tag31.xml"/><Relationship Id="rId21" Type="http://schemas.openxmlformats.org/officeDocument/2006/relationships/notesSlide" Target="../notesSlides/notesSlide5.xml"/><Relationship Id="rId20" Type="http://schemas.openxmlformats.org/officeDocument/2006/relationships/slideLayout" Target="../slideLayouts/slideLayout1.xml"/><Relationship Id="rId2" Type="http://schemas.openxmlformats.org/officeDocument/2006/relationships/tags" Target="../tags/tag30.xml"/><Relationship Id="rId19" Type="http://schemas.openxmlformats.org/officeDocument/2006/relationships/image" Target="../media/image2.png"/><Relationship Id="rId18" Type="http://schemas.openxmlformats.org/officeDocument/2006/relationships/tags" Target="../tags/tag45.xml"/><Relationship Id="rId17" Type="http://schemas.openxmlformats.org/officeDocument/2006/relationships/tags" Target="../tags/tag44.xml"/><Relationship Id="rId16" Type="http://schemas.openxmlformats.org/officeDocument/2006/relationships/tags" Target="../tags/tag4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7" Type="http://schemas.openxmlformats.org/officeDocument/2006/relationships/notesSlide" Target="../notesSlides/notesSlide7.xml"/><Relationship Id="rId16" Type="http://schemas.openxmlformats.org/officeDocument/2006/relationships/slideLayout" Target="../slideLayouts/slideLayout3.xml"/><Relationship Id="rId15" Type="http://schemas.openxmlformats.org/officeDocument/2006/relationships/image" Target="../media/image10.png"/><Relationship Id="rId14" Type="http://schemas.openxmlformats.org/officeDocument/2006/relationships/image" Target="../media/image2.png"/><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61.xml"/><Relationship Id="rId7" Type="http://schemas.openxmlformats.org/officeDocument/2006/relationships/image" Target="../media/image13.png"/><Relationship Id="rId6" Type="http://schemas.openxmlformats.org/officeDocument/2006/relationships/tags" Target="../tags/tag60.xml"/><Relationship Id="rId5" Type="http://schemas.openxmlformats.org/officeDocument/2006/relationships/image" Target="../media/image12.png"/><Relationship Id="rId4" Type="http://schemas.openxmlformats.org/officeDocument/2006/relationships/tags" Target="../tags/tag59.xml"/><Relationship Id="rId3" Type="http://schemas.openxmlformats.org/officeDocument/2006/relationships/image" Target="../media/image11.png"/><Relationship Id="rId20" Type="http://schemas.openxmlformats.org/officeDocument/2006/relationships/notesSlide" Target="../notesSlides/notesSlide9.xml"/><Relationship Id="rId2" Type="http://schemas.openxmlformats.org/officeDocument/2006/relationships/tags" Target="../tags/tag58.xml"/><Relationship Id="rId19" Type="http://schemas.openxmlformats.org/officeDocument/2006/relationships/slideLayout" Target="../slideLayouts/slideLayout3.xml"/><Relationship Id="rId18" Type="http://schemas.openxmlformats.org/officeDocument/2006/relationships/image" Target="../media/image2.png"/><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8940" y="1101725"/>
            <a:ext cx="4206240" cy="1852295"/>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3600" b="1" kern="0" spc="144"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基于</a:t>
            </a:r>
            <a:r>
              <a:rPr lang="en-US" altLang="zh-CN" sz="3600" b="1" kern="0" spc="144"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springboot</a:t>
            </a:r>
            <a:r>
              <a:rPr lang="en-US" sz="3600" b="1" kern="0" spc="144"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智能接地线在线监测系统</a:t>
            </a:r>
            <a:r>
              <a:rPr lang="zh-CN" altLang="en-US" sz="3600" b="1" kern="0" spc="144"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研制</a:t>
            </a:r>
            <a:endParaRPr lang="zh-CN" altLang="en-US" sz="3600" b="1" kern="0" spc="144"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6" name="图片 5"/>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系统用例图</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 name="Text 1"/>
          <p:cNvSpPr/>
          <p:nvPr>
            <p:custDataLst>
              <p:tags r:id="rId2"/>
            </p:custDataLst>
          </p:nvPr>
        </p:nvSpPr>
        <p:spPr>
          <a:xfrm>
            <a:off x="961638" y="978481"/>
            <a:ext cx="2833736" cy="43434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接地线设备用例图</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3"/>
          <p:cNvSpPr/>
          <p:nvPr>
            <p:custDataLst>
              <p:tags r:id="rId3"/>
            </p:custDataLst>
          </p:nvPr>
        </p:nvSpPr>
        <p:spPr>
          <a:xfrm>
            <a:off x="5252931" y="939111"/>
            <a:ext cx="2874389" cy="4343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用户用例图</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1" name="图片 31" descr="PixPin_2025-05-22_15-27-13"/>
          <p:cNvPicPr>
            <a:picLocks noChangeAspect="1"/>
          </p:cNvPicPr>
          <p:nvPr/>
        </p:nvPicPr>
        <p:blipFill>
          <a:blip r:embed="rId4">
            <a:clrChange>
              <a:clrFrom>
                <a:srgbClr val="FFFFFF">
                  <a:alpha val="100000"/>
                </a:srgbClr>
              </a:clrFrom>
              <a:clrTo>
                <a:srgbClr val="FFFFFF">
                  <a:alpha val="100000"/>
                  <a:alpha val="0"/>
                </a:srgbClr>
              </a:clrTo>
            </a:clrChange>
          </a:blip>
          <a:srcRect b="6683"/>
          <a:stretch>
            <a:fillRect/>
          </a:stretch>
        </p:blipFill>
        <p:spPr>
          <a:xfrm>
            <a:off x="1583055" y="1119505"/>
            <a:ext cx="2409825" cy="2186305"/>
          </a:xfrm>
          <a:prstGeom prst="rect">
            <a:avLst/>
          </a:prstGeom>
        </p:spPr>
      </p:pic>
      <p:pic>
        <p:nvPicPr>
          <p:cNvPr id="17" name="图片 17" descr="用户用例图"/>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088130" y="1359535"/>
            <a:ext cx="4240530" cy="3783330"/>
          </a:xfrm>
          <a:prstGeom prst="rect">
            <a:avLst/>
          </a:prstGeom>
        </p:spPr>
      </p:pic>
      <p:pic>
        <p:nvPicPr>
          <p:cNvPr id="12" name="图片 1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 name="Text 1"/>
          <p:cNvSpPr/>
          <p:nvPr>
            <p:custDataLst>
              <p:tags r:id="rId2"/>
            </p:custDataLst>
          </p:nvPr>
        </p:nvSpPr>
        <p:spPr>
          <a:xfrm>
            <a:off x="961638" y="978481"/>
            <a:ext cx="2833736" cy="43434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维修人员用例图</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6" name="Text 3"/>
          <p:cNvSpPr/>
          <p:nvPr>
            <p:custDataLst>
              <p:tags r:id="rId3"/>
            </p:custDataLst>
          </p:nvPr>
        </p:nvSpPr>
        <p:spPr>
          <a:xfrm>
            <a:off x="5252931" y="939111"/>
            <a:ext cx="2874389" cy="4343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系统平台用例图</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4" name="图片 3" descr="PixPin_2025-06-14_13-24-4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905000" y="1281430"/>
            <a:ext cx="2241550" cy="1115695"/>
          </a:xfrm>
          <a:prstGeom prst="rect">
            <a:avLst/>
          </a:prstGeom>
        </p:spPr>
      </p:pic>
      <p:pic>
        <p:nvPicPr>
          <p:cNvPr id="30" name="图片 30" descr="PixPin_2025-05-22_15-26-14"/>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4146233" y="1188720"/>
            <a:ext cx="3599815" cy="3103880"/>
          </a:xfrm>
          <a:prstGeom prst="rect">
            <a:avLst/>
          </a:prstGeom>
        </p:spPr>
      </p:pic>
      <p:pic>
        <p:nvPicPr>
          <p:cNvPr id="5" name="图片 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设备生命周期</a:t>
            </a:r>
            <a:endParaRPr lang="en-US" sz="1440" dirty="0"/>
          </a:p>
        </p:txBody>
      </p:sp>
      <p:sp>
        <p:nvSpPr>
          <p:cNvPr id="3" name="Shape 1"/>
          <p:cNvSpPr/>
          <p:nvPr>
            <p:custDataLst>
              <p:tags r:id="rId2"/>
            </p:custDataLst>
          </p:nvPr>
        </p:nvSpPr>
        <p:spPr>
          <a:xfrm>
            <a:off x="493998" y="2830636"/>
            <a:ext cx="2561125" cy="0"/>
          </a:xfrm>
          <a:custGeom>
            <a:avLst/>
            <a:gdLst/>
            <a:ahLst/>
            <a:cxnLst/>
            <a:rect l="l" t="t" r="r" b="b"/>
            <a:pathLst>
              <a:path w="2561125">
                <a:moveTo>
                  <a:pt x="0" y="0"/>
                </a:moveTo>
                <a:moveTo>
                  <a:pt x="0" y="0"/>
                </a:moveTo>
                <a:lnTo>
                  <a:pt x="2561125" y="0"/>
                </a:lnTo>
              </a:path>
            </a:pathLst>
          </a:custGeom>
          <a:noFill/>
          <a:ln w="19050">
            <a:solidFill>
              <a:srgbClr val="2273FF"/>
            </a:solidFill>
            <a:prstDash val="solid"/>
            <a:headEnd type="none"/>
            <a:tailEnd type="none"/>
          </a:ln>
        </p:spPr>
      </p:sp>
      <p:sp>
        <p:nvSpPr>
          <p:cNvPr id="4" name="Shape 2"/>
          <p:cNvSpPr/>
          <p:nvPr>
            <p:custDataLst>
              <p:tags r:id="rId3"/>
            </p:custDataLst>
          </p:nvPr>
        </p:nvSpPr>
        <p:spPr>
          <a:xfrm>
            <a:off x="6066174" y="2830636"/>
            <a:ext cx="2561125" cy="0"/>
          </a:xfrm>
          <a:custGeom>
            <a:avLst/>
            <a:gdLst/>
            <a:ahLst/>
            <a:cxnLst/>
            <a:rect l="l" t="t" r="r" b="b"/>
            <a:pathLst>
              <a:path w="2561125">
                <a:moveTo>
                  <a:pt x="0" y="0"/>
                </a:moveTo>
                <a:moveTo>
                  <a:pt x="0" y="0"/>
                </a:moveTo>
                <a:lnTo>
                  <a:pt x="2561125" y="0"/>
                </a:lnTo>
              </a:path>
            </a:pathLst>
          </a:custGeom>
          <a:noFill/>
          <a:ln w="19050">
            <a:solidFill>
              <a:srgbClr val="2273FF"/>
            </a:solidFill>
            <a:prstDash val="solid"/>
            <a:headEnd type="none"/>
            <a:tailEnd type="none"/>
          </a:ln>
        </p:spPr>
      </p:sp>
      <p:sp>
        <p:nvSpPr>
          <p:cNvPr id="5" name="Shape 3"/>
          <p:cNvSpPr/>
          <p:nvPr>
            <p:custDataLst>
              <p:tags r:id="rId4"/>
            </p:custDataLst>
          </p:nvPr>
        </p:nvSpPr>
        <p:spPr>
          <a:xfrm>
            <a:off x="3045223" y="1246452"/>
            <a:ext cx="3030851" cy="3030851"/>
          </a:xfrm>
          <a:custGeom>
            <a:avLst/>
            <a:gdLst/>
            <a:ahLst/>
            <a:cxnLst/>
            <a:rect l="l" t="t" r="r" b="b"/>
            <a:pathLst>
              <a:path w="3030851" h="3030851">
                <a:moveTo>
                  <a:pt x="1515426" y="0"/>
                </a:moveTo>
                <a:moveTo>
                  <a:pt x="1515426" y="0"/>
                </a:moveTo>
                <a:cubicBezTo>
                  <a:pt x="2351812" y="0"/>
                  <a:pt x="3030851" y="679039"/>
                  <a:pt x="3030851" y="1515426"/>
                </a:cubicBezTo>
                <a:cubicBezTo>
                  <a:pt x="3030851" y="2351812"/>
                  <a:pt x="2351812" y="3030851"/>
                  <a:pt x="1515426" y="3030851"/>
                </a:cubicBezTo>
                <a:cubicBezTo>
                  <a:pt x="679039" y="3030851"/>
                  <a:pt x="0" y="2351812"/>
                  <a:pt x="0" y="1515426"/>
                </a:cubicBezTo>
                <a:cubicBezTo>
                  <a:pt x="0" y="679039"/>
                  <a:pt x="679039" y="0"/>
                  <a:pt x="1515426" y="0"/>
                </a:cubicBezTo>
                <a:close/>
              </a:path>
            </a:pathLst>
          </a:custGeom>
          <a:solidFill>
            <a:srgbClr val="2273FF">
              <a:alpha val="14118"/>
            </a:srgbClr>
          </a:solidFill>
        </p:spPr>
      </p:sp>
      <p:sp>
        <p:nvSpPr>
          <p:cNvPr id="6" name="Shape 4"/>
          <p:cNvSpPr/>
          <p:nvPr>
            <p:custDataLst>
              <p:tags r:id="rId5"/>
            </p:custDataLst>
          </p:nvPr>
        </p:nvSpPr>
        <p:spPr>
          <a:xfrm>
            <a:off x="3202782" y="1404011"/>
            <a:ext cx="2715732" cy="2715732"/>
          </a:xfrm>
          <a:custGeom>
            <a:avLst/>
            <a:gdLst/>
            <a:ahLst/>
            <a:cxnLst/>
            <a:rect l="l" t="t" r="r" b="b"/>
            <a:pathLst>
              <a:path w="2715732" h="2715732">
                <a:moveTo>
                  <a:pt x="1357866" y="0"/>
                </a:moveTo>
                <a:moveTo>
                  <a:pt x="1357866" y="0"/>
                </a:moveTo>
                <a:cubicBezTo>
                  <a:pt x="2107293" y="0"/>
                  <a:pt x="2715732" y="608439"/>
                  <a:pt x="2715732" y="1357866"/>
                </a:cubicBezTo>
                <a:cubicBezTo>
                  <a:pt x="2715732" y="2107293"/>
                  <a:pt x="2107293" y="2715732"/>
                  <a:pt x="1357866" y="2715732"/>
                </a:cubicBezTo>
                <a:cubicBezTo>
                  <a:pt x="608439" y="2715732"/>
                  <a:pt x="0" y="2107293"/>
                  <a:pt x="0" y="1357866"/>
                </a:cubicBezTo>
                <a:cubicBezTo>
                  <a:pt x="0" y="608439"/>
                  <a:pt x="608439" y="0"/>
                  <a:pt x="1357866" y="0"/>
                </a:cubicBezTo>
                <a:close/>
              </a:path>
            </a:pathLst>
          </a:custGeom>
          <a:solidFill>
            <a:srgbClr val="2273FF"/>
          </a:solidFill>
        </p:spPr>
      </p:sp>
      <p:pic>
        <p:nvPicPr>
          <p:cNvPr id="7" name="Image 0" descr="preencoded.png"/>
          <p:cNvPicPr>
            <a:picLocks noChangeAspect="1"/>
          </p:cNvPicPr>
          <p:nvPr>
            <p:custDataLst>
              <p:tags r:id="rId6"/>
            </p:custDataLst>
          </p:nvPr>
        </p:nvPicPr>
        <p:blipFill>
          <a:blip r:embed="rId7"/>
          <a:stretch>
            <a:fillRect/>
          </a:stretch>
        </p:blipFill>
        <p:spPr>
          <a:xfrm>
            <a:off x="3309388" y="1510617"/>
            <a:ext cx="2502521" cy="2502521"/>
          </a:xfrm>
          <a:prstGeom prst="rect">
            <a:avLst/>
          </a:prstGeom>
        </p:spPr>
      </p:pic>
      <p:sp>
        <p:nvSpPr>
          <p:cNvPr id="8" name="Text 5"/>
          <p:cNvSpPr/>
          <p:nvPr>
            <p:custDataLst>
              <p:tags r:id="rId8"/>
            </p:custDataLst>
          </p:nvPr>
        </p:nvSpPr>
        <p:spPr>
          <a:xfrm>
            <a:off x="258693" y="939111"/>
            <a:ext cx="2833736" cy="43434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设备录入系统</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6"/>
          <p:cNvSpPr/>
          <p:nvPr>
            <p:custDataLst>
              <p:tags r:id="rId9"/>
            </p:custDataLst>
          </p:nvPr>
        </p:nvSpPr>
        <p:spPr>
          <a:xfrm>
            <a:off x="253537" y="1407284"/>
            <a:ext cx="2838893" cy="897890"/>
          </a:xfrm>
          <a:prstGeom prst="rect">
            <a:avLst/>
          </a:prstGeom>
          <a:noFill/>
        </p:spPr>
        <p:txBody>
          <a:bodyPr wrap="square" lIns="95250" tIns="95250" rIns="95250" bIns="95250" rtlCol="0" anchor="t">
            <a:spAutoFit/>
          </a:bodyPr>
          <a:lstStyle/>
          <a:p>
            <a:pPr marL="0" indent="0" algn="l">
              <a:lnSpc>
                <a:spcPct val="100000"/>
              </a:lnSpc>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通过用户预注册和设备注册保证设备安全，预注册保证设备注册操作由用户进行，而设备注册则向系统提供设备位置信息和</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API</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秘钥等数据。</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7"/>
          <p:cNvSpPr/>
          <p:nvPr>
            <p:custDataLst>
              <p:tags r:id="rId10"/>
            </p:custDataLst>
          </p:nvPr>
        </p:nvSpPr>
        <p:spPr>
          <a:xfrm>
            <a:off x="6002866" y="939111"/>
            <a:ext cx="2874389" cy="4343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设备维修调度</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8"/>
          <p:cNvSpPr/>
          <p:nvPr>
            <p:custDataLst>
              <p:tags r:id="rId11"/>
            </p:custDataLst>
          </p:nvPr>
        </p:nvSpPr>
        <p:spPr>
          <a:xfrm>
            <a:off x="6002866" y="1407262"/>
            <a:ext cx="2869730" cy="8978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设备故障离线后，系统开发故障维修调度，为离线设备分配维修人员。若是不存在空闲维修人员，则将设备存入维修队列等待后续分配。</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9"/>
          <p:cNvSpPr/>
          <p:nvPr>
            <p:custDataLst>
              <p:tags r:id="rId12"/>
            </p:custDataLst>
          </p:nvPr>
        </p:nvSpPr>
        <p:spPr>
          <a:xfrm>
            <a:off x="258693" y="3171161"/>
            <a:ext cx="2833736" cy="43434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设备上传数据</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10"/>
          <p:cNvSpPr/>
          <p:nvPr>
            <p:custDataLst>
              <p:tags r:id="rId13"/>
            </p:custDataLst>
          </p:nvPr>
        </p:nvSpPr>
        <p:spPr>
          <a:xfrm>
            <a:off x="253537" y="3632019"/>
            <a:ext cx="2838893" cy="897890"/>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设备录入数据之后，设备向后端接口上传设备实时数据。后端采用后验证机制，将数据直接存储至</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Kafka</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队列，并通过消费组消费验证数据之后存入</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InfluxDB</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11"/>
          <p:cNvSpPr/>
          <p:nvPr>
            <p:custDataLst>
              <p:tags r:id="rId14"/>
            </p:custDataLst>
          </p:nvPr>
        </p:nvSpPr>
        <p:spPr>
          <a:xfrm>
            <a:off x="6002866" y="3171139"/>
            <a:ext cx="2874389" cy="4343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设备实时监控</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6" name="Text 12"/>
          <p:cNvSpPr/>
          <p:nvPr>
            <p:custDataLst>
              <p:tags r:id="rId15"/>
            </p:custDataLst>
          </p:nvPr>
        </p:nvSpPr>
        <p:spPr>
          <a:xfrm>
            <a:off x="6002866" y="3632019"/>
            <a:ext cx="2869730" cy="8978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系统实时监控设备数据，及时发现设备数据异常并通知所属用户。同时在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Redis</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中维护设备心跳，当设备长时间离线，则认为设备故障离线。</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26758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系统总体设计</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架构图</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4"/>
          <p:cNvSpPr/>
          <p:nvPr>
            <p:custDataLst>
              <p:tags r:id="rId2"/>
            </p:custDataLst>
          </p:nvPr>
        </p:nvSpPr>
        <p:spPr>
          <a:xfrm>
            <a:off x="380608" y="823445"/>
            <a:ext cx="3274844" cy="4022090"/>
          </a:xfrm>
          <a:prstGeom prst="rect">
            <a:avLst/>
          </a:prstGeom>
          <a:noFill/>
        </p:spPr>
        <p:txBody>
          <a:bodyPr wrap="square" lIns="95250" tIns="95250" rIns="95250" bIns="95250" rtlCol="0" anchor="t">
            <a:spAutoFit/>
          </a:bodyPr>
          <a:lstStyle/>
          <a:p>
            <a:pPr marL="0" indent="0" algn="l" fontAlgn="auto">
              <a:lnSpc>
                <a:spcPct val="150000"/>
              </a:lnSpc>
              <a:spcBef>
                <a:spcPts val="300"/>
              </a:spcBef>
              <a:buNone/>
            </a:pPr>
            <a:r>
              <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rPr>
              <a:t>      系统整体架构为典型的MVC三层架构，也即：表现层、业务逻辑层、持久化层。</a:t>
            </a:r>
            <a:endPar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gn="l" fontAlgn="auto">
              <a:lnSpc>
                <a:spcPct val="150000"/>
              </a:lnSpc>
              <a:spcBef>
                <a:spcPts val="300"/>
              </a:spcBef>
              <a:buFont typeface="+mj-lt"/>
              <a:buAutoNum type="arabicPeriod"/>
            </a:pPr>
            <a:r>
              <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rPr>
              <a:t>持久层不同于常见系统的单数据库数据策略，而是依照实际的业务需要采用混合数据库策略。具体表现为二主一辅，MySQL和InfluxDB为主，Redis内存数据库为辅。</a:t>
            </a:r>
            <a:endPar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gn="l" fontAlgn="auto">
              <a:lnSpc>
                <a:spcPct val="150000"/>
              </a:lnSpc>
              <a:spcBef>
                <a:spcPts val="300"/>
              </a:spcBef>
              <a:buFont typeface="+mj-lt"/>
              <a:buAutoNum type="arabicPeriod"/>
            </a:pPr>
            <a:r>
              <a:rPr lang="en-US" sz="1150" dirty="0">
                <a:latin typeface="微软雅黑" panose="020B0503020204020204" pitchFamily="34" charset="-122"/>
                <a:ea typeface="微软雅黑" panose="020B0503020204020204" pitchFamily="34" charset="-122"/>
                <a:cs typeface="微软雅黑" panose="020B0503020204020204" pitchFamily="34" charset="-122"/>
              </a:rPr>
              <a:t>业务逻辑层是系统的核心，涵盖设备管理、用户中心、维修任务调度等核心功能。</a:t>
            </a:r>
            <a:endParaRPr lang="en-US" sz="1150" dirty="0">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lgn="l" fontAlgn="auto">
              <a:lnSpc>
                <a:spcPct val="150000"/>
              </a:lnSpc>
              <a:spcBef>
                <a:spcPts val="300"/>
              </a:spcBef>
              <a:buFont typeface="+mj-lt"/>
              <a:buAutoNum type="arabicPeriod"/>
            </a:pPr>
            <a:r>
              <a:rPr lang="en-US" sz="1150" dirty="0">
                <a:latin typeface="微软雅黑" panose="020B0503020204020204" pitchFamily="34" charset="-122"/>
                <a:ea typeface="微软雅黑" panose="020B0503020204020204" pitchFamily="34" charset="-122"/>
                <a:cs typeface="微软雅黑" panose="020B0503020204020204" pitchFamily="34" charset="-122"/>
              </a:rPr>
              <a:t>表现层则主要是针对设备与用户的双向通信，设备端利用 HTTP 协议向平台推送接地线的数据，用户则是通过Vue框架搭建出来的响应式的Web界面来进行设备的状态查询及历史数据查询。</a:t>
            </a:r>
            <a:endParaRPr lang="en-US" sz="11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9" descr="系统架构图"/>
          <p:cNvPicPr>
            <a:picLocks noChangeAspect="1"/>
          </p:cNvPicPr>
          <p:nvPr/>
        </p:nvPicPr>
        <p:blipFill>
          <a:blip r:embed="rId3"/>
          <a:stretch>
            <a:fillRect/>
          </a:stretch>
        </p:blipFill>
        <p:spPr>
          <a:xfrm>
            <a:off x="3896995" y="713740"/>
            <a:ext cx="4858385" cy="3774440"/>
          </a:xfrm>
          <a:prstGeom prst="rect">
            <a:avLst/>
          </a:prstGeom>
        </p:spPr>
      </p:pic>
      <p:pic>
        <p:nvPicPr>
          <p:cNvPr id="17" name="图片 1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层次框架图</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 name="图片 1" descr="系统功能结构图"/>
          <p:cNvPicPr>
            <a:picLocks noChangeAspect="1"/>
          </p:cNvPicPr>
          <p:nvPr/>
        </p:nvPicPr>
        <p:blipFill>
          <a:blip r:embed="rId2"/>
          <a:stretch>
            <a:fillRect/>
          </a:stretch>
        </p:blipFill>
        <p:spPr>
          <a:xfrm>
            <a:off x="1176020" y="922020"/>
            <a:ext cx="6791960" cy="3300095"/>
          </a:xfrm>
          <a:prstGeom prst="rect">
            <a:avLst/>
          </a:prstGeom>
        </p:spPr>
      </p:pic>
      <p:pic>
        <p:nvPicPr>
          <p:cNvPr id="17" name="图片 1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数据库</a:t>
            </a:r>
            <a:r>
              <a:rPr lang="en-US" altLang="zh-CN"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E-R</a:t>
            </a: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图</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5" name="图片 4" descr="PixPin_2025-06-14_14-41-13"/>
          <p:cNvPicPr>
            <a:picLocks noChangeAspect="1"/>
          </p:cNvPicPr>
          <p:nvPr/>
        </p:nvPicPr>
        <p:blipFill>
          <a:blip r:embed="rId3"/>
          <a:stretch>
            <a:fillRect/>
          </a:stretch>
        </p:blipFill>
        <p:spPr>
          <a:xfrm>
            <a:off x="2103755" y="628015"/>
            <a:ext cx="5182235" cy="4386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设备注册流程</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4"/>
          <p:cNvSpPr/>
          <p:nvPr>
            <p:custDataLst>
              <p:tags r:id="rId2"/>
            </p:custDataLst>
          </p:nvPr>
        </p:nvSpPr>
        <p:spPr>
          <a:xfrm>
            <a:off x="648970" y="915035"/>
            <a:ext cx="3575050" cy="3629025"/>
          </a:xfrm>
          <a:prstGeom prst="rect">
            <a:avLst/>
          </a:prstGeom>
          <a:noFill/>
        </p:spPr>
        <p:txBody>
          <a:bodyPr wrap="square" lIns="95250" tIns="95250" rIns="95250" bIns="95250" rtlCol="0" anchor="t">
            <a:noAutofit/>
          </a:bodyPr>
          <a:lstStyle/>
          <a:p>
            <a:pPr indent="0" algn="l" fontAlgn="auto">
              <a:lnSpc>
                <a:spcPct val="150000"/>
              </a:lnSpc>
              <a:spcBef>
                <a:spcPts val="300"/>
              </a:spcBef>
              <a:buNone/>
            </a:pPr>
            <a:r>
              <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rPr>
              <a:t>      为了设备注册的安全性和系统的易操作性，设备注册采用预注册和注册双重保证。当用户需要注册一个设备时，需要先在本系统中预注册设备，填写设备ID等信息，此后这些信息会在Redis的预注册临时表中保存一段时间。在这段时间内，接地线设备需要向系统发送注册请求，并携带设备ID、经纬度、API密钥等信息。后端接收到注册请求之后，会从系统的预注册临时表中查找预注册记录进行设备ID比较，数据符合则对当前设备执行注册操作，后续设备发送的数据才会被系统接收。具体的注册操作包含基于经纬度信息分析设备具体地址、设备在数据库中注册、向用户推送注册结果通知等等。</a:t>
            </a:r>
            <a:endPar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PixPin_2025-06-14_14-20-02"/>
          <p:cNvPicPr>
            <a:picLocks noChangeAspect="1"/>
          </p:cNvPicPr>
          <p:nvPr/>
        </p:nvPicPr>
        <p:blipFill>
          <a:blip r:embed="rId3"/>
          <a:stretch>
            <a:fillRect/>
          </a:stretch>
        </p:blipFill>
        <p:spPr>
          <a:xfrm>
            <a:off x="5325110" y="630555"/>
            <a:ext cx="2976880" cy="4197350"/>
          </a:xfrm>
          <a:prstGeom prst="rect">
            <a:avLst/>
          </a:prstGeom>
        </p:spPr>
      </p:pic>
      <p:pic>
        <p:nvPicPr>
          <p:cNvPr id="17" name="图片 1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维修调度流程</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4"/>
          <p:cNvSpPr/>
          <p:nvPr>
            <p:custDataLst>
              <p:tags r:id="rId2"/>
            </p:custDataLst>
          </p:nvPr>
        </p:nvSpPr>
        <p:spPr>
          <a:xfrm>
            <a:off x="648970" y="891540"/>
            <a:ext cx="3575050" cy="2420620"/>
          </a:xfrm>
          <a:prstGeom prst="rect">
            <a:avLst/>
          </a:prstGeom>
          <a:noFill/>
        </p:spPr>
        <p:txBody>
          <a:bodyPr wrap="square" lIns="95250" tIns="95250" rIns="95250" bIns="95250" rtlCol="0" anchor="t">
            <a:noAutofit/>
          </a:bodyPr>
          <a:lstStyle/>
          <a:p>
            <a:pPr indent="0" algn="l" fontAlgn="auto">
              <a:lnSpc>
                <a:spcPct val="150000"/>
              </a:lnSpc>
              <a:spcBef>
                <a:spcPts val="300"/>
              </a:spcBef>
              <a:buNone/>
            </a:pPr>
            <a:r>
              <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rPr>
              <a:t>     </a:t>
            </a:r>
            <a:r>
              <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sym typeface="+mn-ea"/>
              </a:rPr>
              <a:t> 系统自动在设备每次提交数据的时候，在Redis心跳表中更新心跳，并同时对设备数据进行异常判别。当然系统心跳表中的数据都是存在时间限制，当系统检测到心跳表中某条记录过期时，说明设备长时间失联，此时一般说明接地线设备发生故障，需要立即以系统通知的形式提醒用户并及时更新设备状态，并且立即紧急维护该设备。此时需要判断设备所属用户是否存在空闲维修人员，若是存在则将该故障设备分配给空闲维修人员维修。若是不存在空闲维修人员，则加入待维修队列，待存在空闲维修人员时，再进行维修分配。</a:t>
            </a:r>
            <a:endParaRPr lang="en-US" sz="1150" kern="0" spc="72"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PixPin_2025-06-14_14-18-30"/>
          <p:cNvPicPr>
            <a:picLocks noChangeAspect="1"/>
          </p:cNvPicPr>
          <p:nvPr/>
        </p:nvPicPr>
        <p:blipFill>
          <a:blip r:embed="rId3"/>
          <a:stretch>
            <a:fillRect/>
          </a:stretch>
        </p:blipFill>
        <p:spPr>
          <a:xfrm>
            <a:off x="5478780" y="662305"/>
            <a:ext cx="2812415" cy="4112260"/>
          </a:xfrm>
          <a:prstGeom prst="rect">
            <a:avLst/>
          </a:prstGeom>
        </p:spPr>
      </p:pic>
      <p:pic>
        <p:nvPicPr>
          <p:cNvPr id="17" name="图片 1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26758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系统实现</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custDataLst>
              <p:tags r:id="rId2"/>
            </p:custDataLst>
          </p:nvPr>
        </p:nvSpPr>
        <p:spPr>
          <a:xfrm>
            <a:off x="1743247" y="2020600"/>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研究</a:t>
            </a:r>
            <a:r>
              <a:rPr 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背景与意义</a:t>
            </a:r>
            <a:endParaRPr lang="en-US" sz="1440" dirty="0"/>
          </a:p>
        </p:txBody>
      </p:sp>
      <p:sp>
        <p:nvSpPr>
          <p:cNvPr id="3" name="Text 1"/>
          <p:cNvSpPr/>
          <p:nvPr>
            <p:custDataLst>
              <p:tags r:id="rId3"/>
            </p:custDataLst>
          </p:nvPr>
        </p:nvSpPr>
        <p:spPr>
          <a:xfrm>
            <a:off x="1130599" y="1938304"/>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4" name="Text 2"/>
          <p:cNvSpPr/>
          <p:nvPr>
            <p:custDataLst>
              <p:tags r:id="rId4"/>
            </p:custDataLst>
          </p:nvPr>
        </p:nvSpPr>
        <p:spPr>
          <a:xfrm>
            <a:off x="4995881" y="2020600"/>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开发技术介绍</a:t>
            </a:r>
            <a:endPar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5" name="Text 3"/>
          <p:cNvSpPr/>
          <p:nvPr>
            <p:custDataLst>
              <p:tags r:id="rId5"/>
            </p:custDataLst>
          </p:nvPr>
        </p:nvSpPr>
        <p:spPr>
          <a:xfrm>
            <a:off x="4383233" y="1938304"/>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6" name="Text 4"/>
          <p:cNvSpPr/>
          <p:nvPr>
            <p:custDataLst>
              <p:tags r:id="rId6"/>
            </p:custDataLst>
          </p:nvPr>
        </p:nvSpPr>
        <p:spPr>
          <a:xfrm>
            <a:off x="1743247" y="2617021"/>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分析</a:t>
            </a:r>
            <a:endParaRPr lang="en-US" sz="1440" dirty="0"/>
          </a:p>
        </p:txBody>
      </p:sp>
      <p:sp>
        <p:nvSpPr>
          <p:cNvPr id="7" name="Text 5"/>
          <p:cNvSpPr/>
          <p:nvPr>
            <p:custDataLst>
              <p:tags r:id="rId7"/>
            </p:custDataLst>
          </p:nvPr>
        </p:nvSpPr>
        <p:spPr>
          <a:xfrm>
            <a:off x="1130599" y="2534725"/>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8" name="Text 6"/>
          <p:cNvSpPr/>
          <p:nvPr>
            <p:custDataLst>
              <p:tags r:id="rId8"/>
            </p:custDataLst>
          </p:nvPr>
        </p:nvSpPr>
        <p:spPr>
          <a:xfrm>
            <a:off x="4995881" y="2617021"/>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系统总体设计</a:t>
            </a:r>
            <a:endPar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7"/>
          <p:cNvSpPr/>
          <p:nvPr>
            <p:custDataLst>
              <p:tags r:id="rId9"/>
            </p:custDataLst>
          </p:nvPr>
        </p:nvSpPr>
        <p:spPr>
          <a:xfrm>
            <a:off x="4383233" y="2534725"/>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10" name="Text 8"/>
          <p:cNvSpPr/>
          <p:nvPr>
            <p:custDataLst>
              <p:tags r:id="rId10"/>
            </p:custDataLst>
          </p:nvPr>
        </p:nvSpPr>
        <p:spPr>
          <a:xfrm>
            <a:off x="1743247" y="3213442"/>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系统实现</a:t>
            </a:r>
            <a:endPar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9"/>
          <p:cNvSpPr/>
          <p:nvPr>
            <p:custDataLst>
              <p:tags r:id="rId11"/>
            </p:custDataLst>
          </p:nvPr>
        </p:nvSpPr>
        <p:spPr>
          <a:xfrm>
            <a:off x="1130599" y="3131146"/>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440" dirty="0"/>
          </a:p>
        </p:txBody>
      </p:sp>
      <p:sp>
        <p:nvSpPr>
          <p:cNvPr id="12" name="Text 10"/>
          <p:cNvSpPr/>
          <p:nvPr>
            <p:custDataLst>
              <p:tags r:id="rId12"/>
            </p:custDataLst>
          </p:nvPr>
        </p:nvSpPr>
        <p:spPr>
          <a:xfrm>
            <a:off x="4995881" y="3213442"/>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系统创新点</a:t>
            </a:r>
            <a:endPar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11"/>
          <p:cNvSpPr/>
          <p:nvPr>
            <p:custDataLst>
              <p:tags r:id="rId13"/>
            </p:custDataLst>
          </p:nvPr>
        </p:nvSpPr>
        <p:spPr>
          <a:xfrm>
            <a:off x="4383233" y="3131146"/>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440" dirty="0"/>
          </a:p>
        </p:txBody>
      </p:sp>
      <p:sp>
        <p:nvSpPr>
          <p:cNvPr id="14" name="Text 12"/>
          <p:cNvSpPr/>
          <p:nvPr>
            <p:custDataLst>
              <p:tags r:id="rId14"/>
            </p:custDataLst>
          </p:nvPr>
        </p:nvSpPr>
        <p:spPr>
          <a:xfrm>
            <a:off x="1743247" y="3809863"/>
            <a:ext cx="3017520" cy="440055"/>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总结与</a:t>
            </a:r>
            <a:r>
              <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展望</a:t>
            </a:r>
            <a:endParaRPr lang="zh-CN" altLang="en-US" sz="144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13"/>
          <p:cNvSpPr/>
          <p:nvPr>
            <p:custDataLst>
              <p:tags r:id="rId15"/>
            </p:custDataLst>
          </p:nvPr>
        </p:nvSpPr>
        <p:spPr>
          <a:xfrm>
            <a:off x="1130599" y="3727567"/>
            <a:ext cx="713232" cy="62179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30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440" dirty="0"/>
          </a:p>
        </p:txBody>
      </p:sp>
      <p:sp>
        <p:nvSpPr>
          <p:cNvPr id="16" name="Text 14"/>
          <p:cNvSpPr/>
          <p:nvPr/>
        </p:nvSpPr>
        <p:spPr>
          <a:xfrm>
            <a:off x="1647235" y="693404"/>
            <a:ext cx="5946230" cy="978408"/>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4175" b="1" dirty="0">
                <a:solidFill>
                  <a:srgbClr val="2273FF">
                    <a:alpha val="10000"/>
                  </a:srgbClr>
                </a:solidFill>
                <a:latin typeface="微软雅黑" panose="020B0503020204020204" pitchFamily="34" charset="-122"/>
                <a:ea typeface="微软雅黑" panose="020B0503020204020204" pitchFamily="34" charset="-122"/>
                <a:cs typeface="微软雅黑" panose="020B0503020204020204" pitchFamily="34" charset="-120"/>
              </a:rPr>
              <a:t>CONTENTS</a:t>
            </a:r>
            <a:endParaRPr lang="en-US" sz="1440" dirty="0"/>
          </a:p>
        </p:txBody>
      </p:sp>
      <p:sp>
        <p:nvSpPr>
          <p:cNvPr id="17" name="Text 15"/>
          <p:cNvSpPr/>
          <p:nvPr/>
        </p:nvSpPr>
        <p:spPr>
          <a:xfrm>
            <a:off x="3604672" y="264978"/>
            <a:ext cx="2031357" cy="111556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89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1440" dirty="0"/>
          </a:p>
        </p:txBody>
      </p:sp>
      <p:pic>
        <p:nvPicPr>
          <p:cNvPr id="18" name="图片 17"/>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登录注册界面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16" name="图片 6" descr="登录页"/>
          <p:cNvPicPr>
            <a:picLocks noChangeAspect="1"/>
          </p:cNvPicPr>
          <p:nvPr/>
        </p:nvPicPr>
        <p:blipFill>
          <a:blip r:embed="rId3"/>
          <a:srcRect l="1866" r="1866"/>
          <a:stretch>
            <a:fillRect/>
          </a:stretch>
        </p:blipFill>
        <p:spPr>
          <a:xfrm>
            <a:off x="190183" y="1345565"/>
            <a:ext cx="4319905" cy="2683510"/>
          </a:xfrm>
          <a:prstGeom prst="rect">
            <a:avLst/>
          </a:prstGeom>
        </p:spPr>
      </p:pic>
      <p:pic>
        <p:nvPicPr>
          <p:cNvPr id="18" name="图片 5" descr="注册页"/>
          <p:cNvPicPr>
            <a:picLocks noChangeAspect="1"/>
          </p:cNvPicPr>
          <p:nvPr/>
        </p:nvPicPr>
        <p:blipFill>
          <a:blip r:embed="rId4"/>
          <a:stretch>
            <a:fillRect/>
          </a:stretch>
        </p:blipFill>
        <p:spPr>
          <a:xfrm>
            <a:off x="4618673" y="1345248"/>
            <a:ext cx="4319905" cy="27285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通知中心界面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13" name="图片 13" descr="消息通知页"/>
          <p:cNvPicPr>
            <a:picLocks noChangeAspect="1"/>
          </p:cNvPicPr>
          <p:nvPr/>
        </p:nvPicPr>
        <p:blipFill>
          <a:blip r:embed="rId3"/>
          <a:stretch>
            <a:fillRect/>
          </a:stretch>
        </p:blipFill>
        <p:spPr>
          <a:xfrm>
            <a:off x="963295" y="1096645"/>
            <a:ext cx="2773680" cy="3451860"/>
          </a:xfrm>
          <a:prstGeom prst="rect">
            <a:avLst/>
          </a:prstGeom>
        </p:spPr>
      </p:pic>
      <p:pic>
        <p:nvPicPr>
          <p:cNvPr id="14" name="图片 14" descr="消息详情"/>
          <p:cNvPicPr>
            <a:picLocks noChangeAspect="1"/>
          </p:cNvPicPr>
          <p:nvPr/>
        </p:nvPicPr>
        <p:blipFill>
          <a:blip r:embed="rId4"/>
          <a:stretch>
            <a:fillRect/>
          </a:stretch>
        </p:blipFill>
        <p:spPr>
          <a:xfrm>
            <a:off x="4521835" y="1602105"/>
            <a:ext cx="3892550" cy="2161540"/>
          </a:xfrm>
          <a:prstGeom prst="rect">
            <a:avLst/>
          </a:prstGeom>
          <a:ln>
            <a:solidFill>
              <a:schemeClr val="bg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仪表盘首页界面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12" name="图片 12" descr="首页"/>
          <p:cNvPicPr>
            <a:picLocks noChangeAspect="1"/>
          </p:cNvPicPr>
          <p:nvPr/>
        </p:nvPicPr>
        <p:blipFill>
          <a:blip r:embed="rId3"/>
          <a:stretch>
            <a:fillRect/>
          </a:stretch>
        </p:blipFill>
        <p:spPr>
          <a:xfrm>
            <a:off x="998220" y="864870"/>
            <a:ext cx="7147560" cy="39992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设备分布界面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5" name="图片 4" descr="设备分布页"/>
          <p:cNvPicPr>
            <a:picLocks noChangeAspect="1"/>
          </p:cNvPicPr>
          <p:nvPr/>
        </p:nvPicPr>
        <p:blipFill>
          <a:blip r:embed="rId3"/>
          <a:stretch>
            <a:fillRect/>
          </a:stretch>
        </p:blipFill>
        <p:spPr>
          <a:xfrm>
            <a:off x="918210" y="713740"/>
            <a:ext cx="7552690" cy="42487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设备信息界面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3" name="图片 2" descr="设备信息页"/>
          <p:cNvPicPr>
            <a:picLocks noChangeAspect="1"/>
          </p:cNvPicPr>
          <p:nvPr/>
        </p:nvPicPr>
        <p:blipFill>
          <a:blip r:embed="rId3"/>
          <a:stretch>
            <a:fillRect/>
          </a:stretch>
        </p:blipFill>
        <p:spPr>
          <a:xfrm>
            <a:off x="899160" y="713740"/>
            <a:ext cx="7590790" cy="4248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设备详情</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19" name="图片 19" descr="设备数据统计图"/>
          <p:cNvPicPr>
            <a:picLocks noChangeAspect="1"/>
          </p:cNvPicPr>
          <p:nvPr/>
        </p:nvPicPr>
        <p:blipFill>
          <a:blip r:embed="rId3"/>
          <a:stretch>
            <a:fillRect/>
          </a:stretch>
        </p:blipFill>
        <p:spPr>
          <a:xfrm>
            <a:off x="374968" y="1300480"/>
            <a:ext cx="4319905" cy="2595880"/>
          </a:xfrm>
          <a:prstGeom prst="rect">
            <a:avLst/>
          </a:prstGeom>
        </p:spPr>
      </p:pic>
      <p:pic>
        <p:nvPicPr>
          <p:cNvPr id="3" name="图片 18" descr="设备分布详情页"/>
          <p:cNvPicPr>
            <a:picLocks noChangeAspect="1"/>
          </p:cNvPicPr>
          <p:nvPr/>
        </p:nvPicPr>
        <p:blipFill>
          <a:blip r:embed="rId4"/>
          <a:stretch>
            <a:fillRect/>
          </a:stretch>
        </p:blipFill>
        <p:spPr>
          <a:xfrm>
            <a:off x="5067935" y="1273810"/>
            <a:ext cx="3675380" cy="26225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维修人员列表</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4" name="图片 3" descr="维修人员页"/>
          <p:cNvPicPr>
            <a:picLocks noChangeAspect="1"/>
          </p:cNvPicPr>
          <p:nvPr/>
        </p:nvPicPr>
        <p:blipFill>
          <a:blip r:embed="rId3"/>
          <a:stretch>
            <a:fillRect/>
          </a:stretch>
        </p:blipFill>
        <p:spPr>
          <a:xfrm>
            <a:off x="831850" y="713740"/>
            <a:ext cx="7590155" cy="42475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维修记录界面</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3" name="图片 2" descr="维修记录页"/>
          <p:cNvPicPr>
            <a:picLocks noChangeAspect="1"/>
          </p:cNvPicPr>
          <p:nvPr/>
        </p:nvPicPr>
        <p:blipFill>
          <a:blip r:embed="rId3"/>
          <a:stretch>
            <a:fillRect/>
          </a:stretch>
        </p:blipFill>
        <p:spPr>
          <a:xfrm>
            <a:off x="758190" y="713740"/>
            <a:ext cx="7628255" cy="42691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维修记录详情</a:t>
            </a:r>
            <a:endParaRPr lang="en-US" altLang="zh-CN"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3" name="图片 26" descr="维修记录详情页"/>
          <p:cNvPicPr>
            <a:picLocks noChangeAspect="1"/>
          </p:cNvPicPr>
          <p:nvPr/>
        </p:nvPicPr>
        <p:blipFill>
          <a:blip r:embed="rId3"/>
          <a:srcRect b="7206"/>
          <a:stretch>
            <a:fillRect/>
          </a:stretch>
        </p:blipFill>
        <p:spPr>
          <a:xfrm>
            <a:off x="1730375" y="1425575"/>
            <a:ext cx="5683250" cy="26466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任务邮件与记录上传</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33" name="图片 33" descr="维修任务邮件"/>
          <p:cNvPicPr>
            <a:picLocks noChangeAspect="1"/>
          </p:cNvPicPr>
          <p:nvPr/>
        </p:nvPicPr>
        <p:blipFill>
          <a:blip r:embed="rId3"/>
          <a:stretch>
            <a:fillRect/>
          </a:stretch>
        </p:blipFill>
        <p:spPr>
          <a:xfrm>
            <a:off x="656908" y="1116013"/>
            <a:ext cx="3599815" cy="3019425"/>
          </a:xfrm>
          <a:prstGeom prst="rect">
            <a:avLst/>
          </a:prstGeom>
        </p:spPr>
      </p:pic>
      <p:pic>
        <p:nvPicPr>
          <p:cNvPr id="28" name="图片 28" descr="维修记录上传页"/>
          <p:cNvPicPr>
            <a:picLocks noChangeAspect="1"/>
          </p:cNvPicPr>
          <p:nvPr/>
        </p:nvPicPr>
        <p:blipFill>
          <a:blip r:embed="rId4"/>
          <a:stretch>
            <a:fillRect/>
          </a:stretch>
        </p:blipFill>
        <p:spPr>
          <a:xfrm>
            <a:off x="4901883" y="713740"/>
            <a:ext cx="3599815" cy="42062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45973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研究</a:t>
            </a:r>
            <a:r>
              <a:rPr 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背景与意义</a:t>
            </a:r>
            <a:endParaRPr lang="en-US" sz="144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26758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系统创新点</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设计亮点</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
        <p:nvSpPr>
          <p:cNvPr id="12" name="Shape 1"/>
          <p:cNvSpPr/>
          <p:nvPr>
            <p:custDataLst>
              <p:tags r:id="rId3"/>
            </p:custDataLst>
          </p:nvPr>
        </p:nvSpPr>
        <p:spPr>
          <a:xfrm>
            <a:off x="3156336" y="1555135"/>
            <a:ext cx="2734551" cy="2622479"/>
          </a:xfrm>
          <a:custGeom>
            <a:avLst/>
            <a:gdLst/>
            <a:ahLst/>
            <a:cxnLst/>
            <a:rect l="l" t="t" r="r" b="b"/>
            <a:pathLst>
              <a:path w="2734551" h="2622479">
                <a:moveTo>
                  <a:pt x="1367275" y="0"/>
                </a:moveTo>
                <a:moveTo>
                  <a:pt x="1367275" y="0"/>
                </a:moveTo>
                <a:cubicBezTo>
                  <a:pt x="2121895" y="0"/>
                  <a:pt x="2734551" y="587547"/>
                  <a:pt x="2734551" y="1311240"/>
                </a:cubicBezTo>
                <a:cubicBezTo>
                  <a:pt x="2734551" y="2034932"/>
                  <a:pt x="2121895" y="2622479"/>
                  <a:pt x="1367275" y="2622479"/>
                </a:cubicBezTo>
                <a:cubicBezTo>
                  <a:pt x="612656" y="2622479"/>
                  <a:pt x="0" y="2034932"/>
                  <a:pt x="0" y="1311240"/>
                </a:cubicBezTo>
                <a:cubicBezTo>
                  <a:pt x="0" y="587547"/>
                  <a:pt x="612656" y="0"/>
                  <a:pt x="1367275" y="0"/>
                </a:cubicBezTo>
                <a:close/>
              </a:path>
            </a:pathLst>
          </a:custGeom>
          <a:solidFill>
            <a:srgbClr val="2273FF">
              <a:alpha val="20000"/>
            </a:srgbClr>
          </a:solidFill>
        </p:spPr>
      </p:sp>
      <p:pic>
        <p:nvPicPr>
          <p:cNvPr id="14" name="Image 0" descr="preencoded.png"/>
          <p:cNvPicPr>
            <a:picLocks noChangeAspect="1"/>
          </p:cNvPicPr>
          <p:nvPr>
            <p:custDataLst>
              <p:tags r:id="rId4"/>
            </p:custDataLst>
          </p:nvPr>
        </p:nvPicPr>
        <p:blipFill>
          <a:blip r:embed="rId5"/>
          <a:stretch>
            <a:fillRect/>
          </a:stretch>
        </p:blipFill>
        <p:spPr>
          <a:xfrm>
            <a:off x="3633727" y="2012961"/>
            <a:ext cx="1779769" cy="1706828"/>
          </a:xfrm>
          <a:prstGeom prst="rect">
            <a:avLst/>
          </a:prstGeom>
        </p:spPr>
      </p:pic>
      <p:pic>
        <p:nvPicPr>
          <p:cNvPr id="15" name="Image 1" descr="preencoded.png"/>
          <p:cNvPicPr>
            <a:picLocks noChangeAspect="1"/>
          </p:cNvPicPr>
          <p:nvPr>
            <p:custDataLst>
              <p:tags r:id="rId6"/>
            </p:custDataLst>
          </p:nvPr>
        </p:nvPicPr>
        <p:blipFill>
          <a:blip r:embed="rId7"/>
          <a:stretch>
            <a:fillRect/>
          </a:stretch>
        </p:blipFill>
        <p:spPr>
          <a:xfrm>
            <a:off x="328364" y="1065630"/>
            <a:ext cx="3818508" cy="1731083"/>
          </a:xfrm>
          <a:prstGeom prst="rect">
            <a:avLst/>
          </a:prstGeom>
        </p:spPr>
      </p:pic>
      <p:pic>
        <p:nvPicPr>
          <p:cNvPr id="16" name="Image 2" descr="preencoded.png"/>
          <p:cNvPicPr>
            <a:picLocks noChangeAspect="1"/>
          </p:cNvPicPr>
          <p:nvPr>
            <p:custDataLst>
              <p:tags r:id="rId8"/>
            </p:custDataLst>
          </p:nvPr>
        </p:nvPicPr>
        <p:blipFill>
          <a:blip r:embed="rId9"/>
          <a:stretch>
            <a:fillRect/>
          </a:stretch>
        </p:blipFill>
        <p:spPr>
          <a:xfrm>
            <a:off x="235723" y="1771434"/>
            <a:ext cx="185283" cy="483053"/>
          </a:xfrm>
          <a:prstGeom prst="rect">
            <a:avLst/>
          </a:prstGeom>
        </p:spPr>
      </p:pic>
      <p:pic>
        <p:nvPicPr>
          <p:cNvPr id="18" name="Image 3" descr="preencoded.png"/>
          <p:cNvPicPr>
            <a:picLocks noChangeAspect="1"/>
          </p:cNvPicPr>
          <p:nvPr>
            <p:custDataLst>
              <p:tags r:id="rId10"/>
            </p:custDataLst>
          </p:nvPr>
        </p:nvPicPr>
        <p:blipFill>
          <a:blip r:embed="rId7"/>
          <a:stretch>
            <a:fillRect/>
          </a:stretch>
        </p:blipFill>
        <p:spPr>
          <a:xfrm>
            <a:off x="328364" y="2978189"/>
            <a:ext cx="3818508" cy="1731083"/>
          </a:xfrm>
          <a:prstGeom prst="rect">
            <a:avLst/>
          </a:prstGeom>
        </p:spPr>
      </p:pic>
      <p:pic>
        <p:nvPicPr>
          <p:cNvPr id="19" name="Image 4" descr="preencoded.png"/>
          <p:cNvPicPr>
            <a:picLocks noChangeAspect="1"/>
          </p:cNvPicPr>
          <p:nvPr>
            <p:custDataLst>
              <p:tags r:id="rId11"/>
            </p:custDataLst>
          </p:nvPr>
        </p:nvPicPr>
        <p:blipFill>
          <a:blip r:embed="rId9"/>
          <a:stretch>
            <a:fillRect/>
          </a:stretch>
        </p:blipFill>
        <p:spPr>
          <a:xfrm>
            <a:off x="235723" y="3520415"/>
            <a:ext cx="185283" cy="483053"/>
          </a:xfrm>
          <a:prstGeom prst="rect">
            <a:avLst/>
          </a:prstGeom>
        </p:spPr>
      </p:pic>
      <p:pic>
        <p:nvPicPr>
          <p:cNvPr id="20" name="Image 5" descr="preencoded.png"/>
          <p:cNvPicPr>
            <a:picLocks noChangeAspect="1"/>
          </p:cNvPicPr>
          <p:nvPr>
            <p:custDataLst>
              <p:tags r:id="rId12"/>
            </p:custDataLst>
          </p:nvPr>
        </p:nvPicPr>
        <p:blipFill>
          <a:blip r:embed="rId7"/>
          <a:stretch>
            <a:fillRect/>
          </a:stretch>
        </p:blipFill>
        <p:spPr>
          <a:xfrm flipH="1">
            <a:off x="4997128" y="1065630"/>
            <a:ext cx="3818508" cy="1731083"/>
          </a:xfrm>
          <a:prstGeom prst="rect">
            <a:avLst/>
          </a:prstGeom>
        </p:spPr>
      </p:pic>
      <p:pic>
        <p:nvPicPr>
          <p:cNvPr id="21" name="Image 6" descr="preencoded.png"/>
          <p:cNvPicPr>
            <a:picLocks noChangeAspect="1"/>
          </p:cNvPicPr>
          <p:nvPr>
            <p:custDataLst>
              <p:tags r:id="rId13"/>
            </p:custDataLst>
          </p:nvPr>
        </p:nvPicPr>
        <p:blipFill>
          <a:blip r:embed="rId9"/>
          <a:stretch>
            <a:fillRect/>
          </a:stretch>
        </p:blipFill>
        <p:spPr>
          <a:xfrm flipH="1">
            <a:off x="8722995" y="1813587"/>
            <a:ext cx="185283" cy="483053"/>
          </a:xfrm>
          <a:prstGeom prst="rect">
            <a:avLst/>
          </a:prstGeom>
        </p:spPr>
      </p:pic>
      <p:pic>
        <p:nvPicPr>
          <p:cNvPr id="22" name="Image 7" descr="preencoded.png"/>
          <p:cNvPicPr>
            <a:picLocks noChangeAspect="1"/>
          </p:cNvPicPr>
          <p:nvPr>
            <p:custDataLst>
              <p:tags r:id="rId14"/>
            </p:custDataLst>
          </p:nvPr>
        </p:nvPicPr>
        <p:blipFill>
          <a:blip r:embed="rId7"/>
          <a:stretch>
            <a:fillRect/>
          </a:stretch>
        </p:blipFill>
        <p:spPr>
          <a:xfrm flipH="1">
            <a:off x="4997128" y="2978189"/>
            <a:ext cx="3818508" cy="1731083"/>
          </a:xfrm>
          <a:prstGeom prst="rect">
            <a:avLst/>
          </a:prstGeom>
        </p:spPr>
      </p:pic>
      <p:pic>
        <p:nvPicPr>
          <p:cNvPr id="23" name="Image 8" descr="preencoded.png"/>
          <p:cNvPicPr>
            <a:picLocks noChangeAspect="1"/>
          </p:cNvPicPr>
          <p:nvPr>
            <p:custDataLst>
              <p:tags r:id="rId15"/>
            </p:custDataLst>
          </p:nvPr>
        </p:nvPicPr>
        <p:blipFill>
          <a:blip r:embed="rId9"/>
          <a:stretch>
            <a:fillRect/>
          </a:stretch>
        </p:blipFill>
        <p:spPr>
          <a:xfrm flipH="1">
            <a:off x="8722995" y="3478262"/>
            <a:ext cx="185283" cy="483053"/>
          </a:xfrm>
          <a:prstGeom prst="rect">
            <a:avLst/>
          </a:prstGeom>
        </p:spPr>
      </p:pic>
      <p:sp>
        <p:nvSpPr>
          <p:cNvPr id="24" name="Text 3"/>
          <p:cNvSpPr/>
          <p:nvPr>
            <p:custDataLst>
              <p:tags r:id="rId16"/>
            </p:custDataLst>
          </p:nvPr>
        </p:nvSpPr>
        <p:spPr>
          <a:xfrm>
            <a:off x="531410" y="1229208"/>
            <a:ext cx="2630528" cy="544098"/>
          </a:xfrm>
          <a:prstGeom prst="rect">
            <a:avLst/>
          </a:prstGeom>
          <a:noFill/>
        </p:spPr>
        <p:txBody>
          <a:bodyPr wrap="square" lIns="95250" tIns="95250" rIns="95250" bIns="95250" rtlCol="0" anchor="ctr"/>
          <a:p>
            <a:pPr marL="0" indent="0">
              <a:lnSpc>
                <a:spcPct val="100000"/>
              </a:lnSpc>
              <a:spcBef>
                <a:spcPts val="375"/>
              </a:spcBef>
              <a:buNone/>
            </a:pPr>
            <a:r>
              <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数据接收多重保障</a:t>
            </a:r>
            <a:endPar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5" name="Text 4"/>
          <p:cNvSpPr/>
          <p:nvPr>
            <p:custDataLst>
              <p:tags r:id="rId17"/>
            </p:custDataLst>
          </p:nvPr>
        </p:nvSpPr>
        <p:spPr>
          <a:xfrm>
            <a:off x="531410" y="1677694"/>
            <a:ext cx="2624925" cy="655955"/>
          </a:xfrm>
          <a:prstGeom prst="rect">
            <a:avLst/>
          </a:prstGeom>
          <a:noFill/>
        </p:spPr>
        <p:txBody>
          <a:bodyPr wrap="square" lIns="95250" tIns="95250" rIns="95250" bIns="95250" rtlCol="0" anchor="t">
            <a:spAutoFit/>
          </a:bodyPr>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采用Kafka消息队列配合InfluxDB接收设备数据，同时对于设备合法性采取后验证机制，降低数据丢失的可能性。</a:t>
            </a:r>
            <a:endPar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6" name="Text 5"/>
          <p:cNvSpPr/>
          <p:nvPr>
            <p:custDataLst>
              <p:tags r:id="rId18"/>
            </p:custDataLst>
          </p:nvPr>
        </p:nvSpPr>
        <p:spPr>
          <a:xfrm>
            <a:off x="531410" y="3151521"/>
            <a:ext cx="2630528" cy="524342"/>
          </a:xfrm>
          <a:prstGeom prst="rect">
            <a:avLst/>
          </a:prstGeom>
          <a:noFill/>
        </p:spPr>
        <p:txBody>
          <a:bodyPr wrap="square" lIns="95250" tIns="95250" rIns="95250" bIns="95250" rtlCol="0" anchor="ctr"/>
          <a:p>
            <a:pPr marL="0" indent="0">
              <a:lnSpc>
                <a:spcPct val="100000"/>
              </a:lnSpc>
              <a:spcBef>
                <a:spcPts val="375"/>
              </a:spcBef>
              <a:buNone/>
            </a:pPr>
            <a:r>
              <a:rPr 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轻量级实时通信</a:t>
            </a:r>
            <a:endParaRPr 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7" name="Text 6"/>
          <p:cNvSpPr/>
          <p:nvPr>
            <p:custDataLst>
              <p:tags r:id="rId19"/>
            </p:custDataLst>
          </p:nvPr>
        </p:nvSpPr>
        <p:spPr>
          <a:xfrm>
            <a:off x="531410" y="3594782"/>
            <a:ext cx="2624925" cy="655955"/>
          </a:xfrm>
          <a:prstGeom prst="rect">
            <a:avLst/>
          </a:prstGeom>
          <a:noFill/>
        </p:spPr>
        <p:txBody>
          <a:bodyPr wrap="square" lIns="95250" tIns="95250" rIns="95250" bIns="95250" rtlCol="0" anchor="t">
            <a:spAutoFit/>
          </a:bodyPr>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采用SSE替代WebSocket，降低</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实时通信的</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复杂度，适配低带宽场景</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，同时保证前端数据的实时性。</a:t>
            </a:r>
            <a:endPar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8" name="Text 7"/>
          <p:cNvSpPr/>
          <p:nvPr>
            <p:custDataLst>
              <p:tags r:id="rId20"/>
            </p:custDataLst>
          </p:nvPr>
        </p:nvSpPr>
        <p:spPr>
          <a:xfrm>
            <a:off x="5964038" y="1229208"/>
            <a:ext cx="2630528" cy="542226"/>
          </a:xfrm>
          <a:prstGeom prst="rect">
            <a:avLst/>
          </a:prstGeom>
          <a:noFill/>
        </p:spPr>
        <p:txBody>
          <a:bodyPr wrap="square" lIns="95250" tIns="95250" rIns="95250" bIns="95250" rtlCol="0" anchor="ctr"/>
          <a:p>
            <a:pPr marL="0" indent="0" algn="r">
              <a:lnSpc>
                <a:spcPct val="100000"/>
              </a:lnSpc>
              <a:spcBef>
                <a:spcPts val="375"/>
              </a:spcBef>
              <a:buNone/>
            </a:pPr>
            <a:r>
              <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实时监听维护</a:t>
            </a:r>
            <a:endPar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9" name="Text 8"/>
          <p:cNvSpPr/>
          <p:nvPr>
            <p:custDataLst>
              <p:tags r:id="rId21"/>
            </p:custDataLst>
          </p:nvPr>
        </p:nvSpPr>
        <p:spPr>
          <a:xfrm>
            <a:off x="5964038" y="1677694"/>
            <a:ext cx="2630528" cy="810895"/>
          </a:xfrm>
          <a:prstGeom prst="rect">
            <a:avLst/>
          </a:prstGeom>
          <a:noFill/>
        </p:spPr>
        <p:txBody>
          <a:bodyPr wrap="square" lIns="95250" tIns="95250" rIns="95250" bIns="95250" rtlCol="0" anchor="t">
            <a:spAutoFit/>
          </a:bodyPr>
          <a:p>
            <a:pPr marL="0" indent="0" algn="l">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本系统的设计以设备全生命周期管理为核心</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通过Redis实现心跳机制，及时发现并处理离线设备。</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通过</a:t>
            </a:r>
            <a:r>
              <a:rPr lang="en-US" altLang="zh-CN"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Redis</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队列保障故障设备的及时维护。</a:t>
            </a:r>
            <a:endPar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0" name="Text 9"/>
          <p:cNvSpPr/>
          <p:nvPr>
            <p:custDataLst>
              <p:tags r:id="rId22"/>
            </p:custDataLst>
          </p:nvPr>
        </p:nvSpPr>
        <p:spPr>
          <a:xfrm>
            <a:off x="5964038" y="3133637"/>
            <a:ext cx="2630528" cy="555203"/>
          </a:xfrm>
          <a:prstGeom prst="rect">
            <a:avLst/>
          </a:prstGeom>
          <a:noFill/>
        </p:spPr>
        <p:txBody>
          <a:bodyPr wrap="square" lIns="95250" tIns="95250" rIns="95250" bIns="95250" rtlCol="0" anchor="ctr"/>
          <a:p>
            <a:pPr marL="0" indent="0" algn="r">
              <a:lnSpc>
                <a:spcPct val="100000"/>
              </a:lnSpc>
              <a:spcBef>
                <a:spcPts val="375"/>
              </a:spcBef>
              <a:buNone/>
            </a:pPr>
            <a:r>
              <a:rPr 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数据传输优化</a:t>
            </a:r>
            <a:endParaRPr 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1" name="Text 10"/>
          <p:cNvSpPr/>
          <p:nvPr>
            <p:custDataLst>
              <p:tags r:id="rId23"/>
            </p:custDataLst>
          </p:nvPr>
        </p:nvSpPr>
        <p:spPr>
          <a:xfrm>
            <a:off x="5964038" y="3594782"/>
            <a:ext cx="2630528" cy="810895"/>
          </a:xfrm>
          <a:prstGeom prst="rect">
            <a:avLst/>
          </a:prstGeom>
          <a:noFill/>
        </p:spPr>
        <p:txBody>
          <a:bodyPr wrap="square" lIns="95250" tIns="95250" rIns="95250" bIns="95250" rtlCol="0" anchor="t">
            <a:spAutoFit/>
          </a:bodyPr>
          <a:p>
            <a:pPr marL="0" indent="0" algn="l">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采用字节流传参，不携带参数名，</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从而</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提高数据传输效率并降低设备能耗。后端构建自定义参数解析器和参数标注注解解析字节流参数</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，提高代码的复用性和可读性。</a:t>
            </a:r>
            <a:endPar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2" name="Image 9" descr="preencoded.png"/>
          <p:cNvPicPr>
            <a:picLocks noChangeAspect="1"/>
          </p:cNvPicPr>
          <p:nvPr>
            <p:custDataLst>
              <p:tags r:id="rId24"/>
            </p:custDataLst>
          </p:nvPr>
        </p:nvPicPr>
        <p:blipFill>
          <a:blip r:embed="rId25"/>
          <a:stretch>
            <a:fillRect/>
          </a:stretch>
        </p:blipFill>
        <p:spPr>
          <a:xfrm>
            <a:off x="4156270" y="2499033"/>
            <a:ext cx="734683" cy="73468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267585"/>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总结与展望</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总体回顾</a:t>
            </a:r>
            <a:endParaRPr lang="en-US" sz="1440" dirty="0"/>
          </a:p>
        </p:txBody>
      </p:sp>
      <p:pic>
        <p:nvPicPr>
          <p:cNvPr id="3" name="Image 0" descr="preencoded.png"/>
          <p:cNvPicPr>
            <a:picLocks noChangeAspect="1"/>
          </p:cNvPicPr>
          <p:nvPr>
            <p:custDataLst>
              <p:tags r:id="rId2"/>
            </p:custDataLst>
          </p:nvPr>
        </p:nvPicPr>
        <p:blipFill>
          <a:blip r:embed="rId3">
            <a:alphaModFix amt="20000"/>
          </a:blip>
          <a:stretch>
            <a:fillRect/>
          </a:stretch>
        </p:blipFill>
        <p:spPr>
          <a:xfrm rot="5400000">
            <a:off x="3208524" y="1327146"/>
            <a:ext cx="2726952" cy="2726952"/>
          </a:xfrm>
          <a:prstGeom prst="rect">
            <a:avLst/>
          </a:prstGeom>
        </p:spPr>
      </p:pic>
      <p:pic>
        <p:nvPicPr>
          <p:cNvPr id="4" name="Image 1" descr="preencoded.png"/>
          <p:cNvPicPr>
            <a:picLocks noChangeAspect="1"/>
          </p:cNvPicPr>
          <p:nvPr>
            <p:custDataLst>
              <p:tags r:id="rId4"/>
            </p:custDataLst>
          </p:nvPr>
        </p:nvPicPr>
        <p:blipFill>
          <a:blip r:embed="rId5">
            <a:alphaModFix amt="20000"/>
          </a:blip>
          <a:stretch>
            <a:fillRect/>
          </a:stretch>
        </p:blipFill>
        <p:spPr>
          <a:xfrm rot="10800000">
            <a:off x="3208524" y="1327146"/>
            <a:ext cx="2726952" cy="2726952"/>
          </a:xfrm>
          <a:prstGeom prst="rect">
            <a:avLst/>
          </a:prstGeom>
        </p:spPr>
      </p:pic>
      <p:pic>
        <p:nvPicPr>
          <p:cNvPr id="5" name="Image 2" descr="preencoded.png"/>
          <p:cNvPicPr>
            <a:picLocks noChangeAspect="1"/>
          </p:cNvPicPr>
          <p:nvPr>
            <p:custDataLst>
              <p:tags r:id="rId6"/>
            </p:custDataLst>
          </p:nvPr>
        </p:nvPicPr>
        <p:blipFill>
          <a:blip r:embed="rId5">
            <a:alphaModFix amt="20000"/>
          </a:blip>
          <a:stretch>
            <a:fillRect/>
          </a:stretch>
        </p:blipFill>
        <p:spPr>
          <a:xfrm>
            <a:off x="3208524" y="1327146"/>
            <a:ext cx="2726952" cy="2726952"/>
          </a:xfrm>
          <a:prstGeom prst="rect">
            <a:avLst/>
          </a:prstGeom>
        </p:spPr>
      </p:pic>
      <p:pic>
        <p:nvPicPr>
          <p:cNvPr id="6" name="Image 3" descr="preencoded.png"/>
          <p:cNvPicPr>
            <a:picLocks noChangeAspect="1"/>
          </p:cNvPicPr>
          <p:nvPr>
            <p:custDataLst>
              <p:tags r:id="rId7"/>
            </p:custDataLst>
          </p:nvPr>
        </p:nvPicPr>
        <p:blipFill>
          <a:blip r:embed="rId3">
            <a:alphaModFix amt="20000"/>
          </a:blip>
          <a:stretch>
            <a:fillRect/>
          </a:stretch>
        </p:blipFill>
        <p:spPr>
          <a:xfrm rot="-5400000">
            <a:off x="3208524" y="1327146"/>
            <a:ext cx="2726952" cy="2726952"/>
          </a:xfrm>
          <a:prstGeom prst="rect">
            <a:avLst/>
          </a:prstGeom>
        </p:spPr>
      </p:pic>
      <p:sp>
        <p:nvSpPr>
          <p:cNvPr id="7" name="Shape 1"/>
          <p:cNvSpPr/>
          <p:nvPr>
            <p:custDataLst>
              <p:tags r:id="rId8"/>
            </p:custDataLst>
          </p:nvPr>
        </p:nvSpPr>
        <p:spPr>
          <a:xfrm>
            <a:off x="3421772" y="1500762"/>
            <a:ext cx="698067" cy="698067"/>
          </a:xfrm>
          <a:custGeom>
            <a:avLst/>
            <a:gdLst/>
            <a:ahLst/>
            <a:cxnLst/>
            <a:rect l="l" t="t" r="r" b="b"/>
            <a:pathLst>
              <a:path w="698067" h="698067">
                <a:moveTo>
                  <a:pt x="349034" y="0"/>
                </a:moveTo>
                <a:moveTo>
                  <a:pt x="349034" y="0"/>
                </a:moveTo>
                <a:cubicBezTo>
                  <a:pt x="541671" y="0"/>
                  <a:pt x="698067" y="156397"/>
                  <a:pt x="698067" y="349034"/>
                </a:cubicBezTo>
                <a:cubicBezTo>
                  <a:pt x="698067" y="541671"/>
                  <a:pt x="541671" y="698067"/>
                  <a:pt x="349034" y="698067"/>
                </a:cubicBezTo>
                <a:cubicBezTo>
                  <a:pt x="156397" y="698067"/>
                  <a:pt x="0" y="541671"/>
                  <a:pt x="0" y="349034"/>
                </a:cubicBezTo>
                <a:cubicBezTo>
                  <a:pt x="0" y="156397"/>
                  <a:pt x="156397" y="0"/>
                  <a:pt x="349034" y="0"/>
                </a:cubicBezTo>
                <a:close/>
              </a:path>
            </a:pathLst>
          </a:custGeom>
          <a:solidFill>
            <a:srgbClr val="2273FF"/>
          </a:solidFill>
        </p:spPr>
      </p:sp>
      <p:pic>
        <p:nvPicPr>
          <p:cNvPr id="8" name="Image 4" descr="preencoded.png"/>
          <p:cNvPicPr>
            <a:picLocks noChangeAspect="1"/>
          </p:cNvPicPr>
          <p:nvPr>
            <p:custDataLst>
              <p:tags r:id="rId9"/>
            </p:custDataLst>
          </p:nvPr>
        </p:nvPicPr>
        <p:blipFill>
          <a:blip r:embed="rId10"/>
          <a:stretch>
            <a:fillRect/>
          </a:stretch>
        </p:blipFill>
        <p:spPr>
          <a:xfrm>
            <a:off x="3571125" y="1650115"/>
            <a:ext cx="393253" cy="393253"/>
          </a:xfrm>
          <a:prstGeom prst="rect">
            <a:avLst/>
          </a:prstGeom>
        </p:spPr>
      </p:pic>
      <p:sp>
        <p:nvSpPr>
          <p:cNvPr id="9" name="Shape 2"/>
          <p:cNvSpPr/>
          <p:nvPr>
            <p:custDataLst>
              <p:tags r:id="rId11"/>
            </p:custDataLst>
          </p:nvPr>
        </p:nvSpPr>
        <p:spPr>
          <a:xfrm>
            <a:off x="5007135" y="1457139"/>
            <a:ext cx="698067" cy="698067"/>
          </a:xfrm>
          <a:custGeom>
            <a:avLst/>
            <a:gdLst/>
            <a:ahLst/>
            <a:cxnLst/>
            <a:rect l="l" t="t" r="r" b="b"/>
            <a:pathLst>
              <a:path w="698067" h="698067">
                <a:moveTo>
                  <a:pt x="349034" y="0"/>
                </a:moveTo>
                <a:moveTo>
                  <a:pt x="349034" y="0"/>
                </a:moveTo>
                <a:cubicBezTo>
                  <a:pt x="541671" y="0"/>
                  <a:pt x="698067" y="156397"/>
                  <a:pt x="698067" y="349034"/>
                </a:cubicBezTo>
                <a:cubicBezTo>
                  <a:pt x="698067" y="541671"/>
                  <a:pt x="541671" y="698067"/>
                  <a:pt x="349034" y="698067"/>
                </a:cubicBezTo>
                <a:cubicBezTo>
                  <a:pt x="156397" y="698067"/>
                  <a:pt x="0" y="541671"/>
                  <a:pt x="0" y="349034"/>
                </a:cubicBezTo>
                <a:cubicBezTo>
                  <a:pt x="0" y="156397"/>
                  <a:pt x="156397" y="0"/>
                  <a:pt x="349034" y="0"/>
                </a:cubicBezTo>
                <a:close/>
              </a:path>
            </a:pathLst>
          </a:custGeom>
          <a:solidFill>
            <a:srgbClr val="38AFFF"/>
          </a:solidFill>
        </p:spPr>
      </p:sp>
      <p:pic>
        <p:nvPicPr>
          <p:cNvPr id="10" name="Image 5" descr="preencoded.png"/>
          <p:cNvPicPr>
            <a:picLocks noChangeAspect="1"/>
          </p:cNvPicPr>
          <p:nvPr>
            <p:custDataLst>
              <p:tags r:id="rId12"/>
            </p:custDataLst>
          </p:nvPr>
        </p:nvPicPr>
        <p:blipFill>
          <a:blip r:embed="rId13"/>
          <a:stretch>
            <a:fillRect/>
          </a:stretch>
        </p:blipFill>
        <p:spPr>
          <a:xfrm>
            <a:off x="5142684" y="1595870"/>
            <a:ext cx="421802" cy="391946"/>
          </a:xfrm>
          <a:prstGeom prst="rect">
            <a:avLst/>
          </a:prstGeom>
        </p:spPr>
      </p:pic>
      <p:sp>
        <p:nvSpPr>
          <p:cNvPr id="11" name="Shape 3"/>
          <p:cNvSpPr/>
          <p:nvPr>
            <p:custDataLst>
              <p:tags r:id="rId14"/>
            </p:custDataLst>
          </p:nvPr>
        </p:nvSpPr>
        <p:spPr>
          <a:xfrm>
            <a:off x="3421772" y="3141700"/>
            <a:ext cx="674547" cy="674547"/>
          </a:xfrm>
          <a:custGeom>
            <a:avLst/>
            <a:gdLst/>
            <a:ahLst/>
            <a:cxnLst/>
            <a:rect l="l" t="t" r="r" b="b"/>
            <a:pathLst>
              <a:path w="674547" h="674547">
                <a:moveTo>
                  <a:pt x="337273" y="0"/>
                </a:moveTo>
                <a:moveTo>
                  <a:pt x="337273" y="0"/>
                </a:moveTo>
                <a:cubicBezTo>
                  <a:pt x="523420" y="0"/>
                  <a:pt x="674547" y="151127"/>
                  <a:pt x="674547" y="337273"/>
                </a:cubicBezTo>
                <a:cubicBezTo>
                  <a:pt x="674547" y="523420"/>
                  <a:pt x="523420" y="674547"/>
                  <a:pt x="337273" y="674547"/>
                </a:cubicBezTo>
                <a:cubicBezTo>
                  <a:pt x="151127" y="674547"/>
                  <a:pt x="0" y="523420"/>
                  <a:pt x="0" y="337273"/>
                </a:cubicBezTo>
                <a:cubicBezTo>
                  <a:pt x="0" y="151127"/>
                  <a:pt x="151127" y="0"/>
                  <a:pt x="337273" y="0"/>
                </a:cubicBezTo>
                <a:close/>
              </a:path>
            </a:pathLst>
          </a:custGeom>
          <a:solidFill>
            <a:srgbClr val="38AFFF"/>
          </a:solidFill>
        </p:spPr>
      </p:sp>
      <p:pic>
        <p:nvPicPr>
          <p:cNvPr id="12" name="Image 6" descr="preencoded.png"/>
          <p:cNvPicPr>
            <a:picLocks noChangeAspect="1"/>
          </p:cNvPicPr>
          <p:nvPr>
            <p:custDataLst>
              <p:tags r:id="rId15"/>
            </p:custDataLst>
          </p:nvPr>
        </p:nvPicPr>
        <p:blipFill>
          <a:blip r:embed="rId16"/>
          <a:stretch>
            <a:fillRect/>
          </a:stretch>
        </p:blipFill>
        <p:spPr>
          <a:xfrm>
            <a:off x="3566093" y="3325085"/>
            <a:ext cx="380003" cy="344967"/>
          </a:xfrm>
          <a:prstGeom prst="rect">
            <a:avLst/>
          </a:prstGeom>
        </p:spPr>
      </p:pic>
      <p:sp>
        <p:nvSpPr>
          <p:cNvPr id="13" name="Shape 4"/>
          <p:cNvSpPr/>
          <p:nvPr>
            <p:custDataLst>
              <p:tags r:id="rId17"/>
            </p:custDataLst>
          </p:nvPr>
        </p:nvSpPr>
        <p:spPr>
          <a:xfrm>
            <a:off x="5007135" y="3129940"/>
            <a:ext cx="686307" cy="686307"/>
          </a:xfrm>
          <a:custGeom>
            <a:avLst/>
            <a:gdLst/>
            <a:ahLst/>
            <a:cxnLst/>
            <a:rect l="l" t="t" r="r" b="b"/>
            <a:pathLst>
              <a:path w="686307" h="686307">
                <a:moveTo>
                  <a:pt x="343154" y="0"/>
                </a:moveTo>
                <a:moveTo>
                  <a:pt x="343154" y="0"/>
                </a:moveTo>
                <a:cubicBezTo>
                  <a:pt x="532545" y="0"/>
                  <a:pt x="686307" y="153762"/>
                  <a:pt x="686307" y="343154"/>
                </a:cubicBezTo>
                <a:cubicBezTo>
                  <a:pt x="686307" y="532545"/>
                  <a:pt x="532545" y="686307"/>
                  <a:pt x="343154" y="686307"/>
                </a:cubicBezTo>
                <a:cubicBezTo>
                  <a:pt x="153762" y="686307"/>
                  <a:pt x="0" y="532545"/>
                  <a:pt x="0" y="343154"/>
                </a:cubicBezTo>
                <a:cubicBezTo>
                  <a:pt x="0" y="153762"/>
                  <a:pt x="153762" y="0"/>
                  <a:pt x="343154" y="0"/>
                </a:cubicBezTo>
                <a:close/>
              </a:path>
            </a:pathLst>
          </a:custGeom>
          <a:solidFill>
            <a:srgbClr val="2273FF"/>
          </a:solidFill>
        </p:spPr>
      </p:sp>
      <p:pic>
        <p:nvPicPr>
          <p:cNvPr id="14" name="Image 7" descr="preencoded.png"/>
          <p:cNvPicPr>
            <a:picLocks noChangeAspect="1"/>
          </p:cNvPicPr>
          <p:nvPr>
            <p:custDataLst>
              <p:tags r:id="rId18"/>
            </p:custDataLst>
          </p:nvPr>
        </p:nvPicPr>
        <p:blipFill>
          <a:blip r:embed="rId19"/>
          <a:stretch>
            <a:fillRect/>
          </a:stretch>
        </p:blipFill>
        <p:spPr>
          <a:xfrm>
            <a:off x="5121760" y="3244565"/>
            <a:ext cx="469105" cy="469105"/>
          </a:xfrm>
          <a:prstGeom prst="rect">
            <a:avLst/>
          </a:prstGeom>
        </p:spPr>
      </p:pic>
      <p:sp>
        <p:nvSpPr>
          <p:cNvPr id="15" name="Text 5"/>
          <p:cNvSpPr/>
          <p:nvPr>
            <p:custDataLst>
              <p:tags r:id="rId20"/>
            </p:custDataLst>
          </p:nvPr>
        </p:nvSpPr>
        <p:spPr>
          <a:xfrm>
            <a:off x="258693" y="939111"/>
            <a:ext cx="2833736" cy="42062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项目背景分析</a:t>
            </a:r>
            <a:endParaRPr lang="en-US" sz="1440" dirty="0"/>
          </a:p>
        </p:txBody>
      </p:sp>
      <p:sp>
        <p:nvSpPr>
          <p:cNvPr id="16" name="Text 6"/>
          <p:cNvSpPr/>
          <p:nvPr>
            <p:custDataLst>
              <p:tags r:id="rId21"/>
            </p:custDataLst>
          </p:nvPr>
        </p:nvSpPr>
        <p:spPr>
          <a:xfrm>
            <a:off x="253537" y="1407284"/>
            <a:ext cx="2838893" cy="813816"/>
          </a:xfrm>
          <a:prstGeom prst="rect">
            <a:avLst/>
          </a:prstGeom>
          <a:noFill/>
        </p:spPr>
        <p:txBody>
          <a:bodyPr wrap="square" lIns="95250" tIns="95250" rIns="95250" bIns="95250" rtlCol="0" anchor="t">
            <a:spAutoFit/>
          </a:bodyPr>
          <a:lstStyle/>
          <a:p>
            <a:pPr marL="0" indent="0" algn="l">
              <a:lnSpc>
                <a:spcPct val="100000"/>
              </a:lnSpc>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接地线是电力系统安全运行的关键，传统巡检效率低，难以满足现代电力系统实时监控的需求。</a:t>
            </a:r>
            <a:endParaRPr lang="en-US" sz="1440" dirty="0"/>
          </a:p>
        </p:txBody>
      </p:sp>
      <p:sp>
        <p:nvSpPr>
          <p:cNvPr id="17" name="Text 7"/>
          <p:cNvSpPr/>
          <p:nvPr>
            <p:custDataLst>
              <p:tags r:id="rId22"/>
            </p:custDataLst>
          </p:nvPr>
        </p:nvSpPr>
        <p:spPr>
          <a:xfrm>
            <a:off x="6002866" y="939111"/>
            <a:ext cx="2874389" cy="42062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项目目标与功能</a:t>
            </a:r>
            <a:endParaRPr lang="en-US" sz="1440" dirty="0"/>
          </a:p>
        </p:txBody>
      </p:sp>
      <p:sp>
        <p:nvSpPr>
          <p:cNvPr id="18" name="Text 8"/>
          <p:cNvSpPr/>
          <p:nvPr>
            <p:custDataLst>
              <p:tags r:id="rId23"/>
            </p:custDataLst>
          </p:nvPr>
        </p:nvSpPr>
        <p:spPr>
          <a:xfrm>
            <a:off x="6002866" y="1407262"/>
            <a:ext cx="2869730" cy="81381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本项目旨在实现接地线智能化监测，提升检测效率与准确性，确保电力系统安全稳定运行。</a:t>
            </a:r>
            <a:endParaRPr lang="en-US" sz="1440" dirty="0"/>
          </a:p>
        </p:txBody>
      </p:sp>
      <p:sp>
        <p:nvSpPr>
          <p:cNvPr id="19" name="Text 9"/>
          <p:cNvSpPr/>
          <p:nvPr>
            <p:custDataLst>
              <p:tags r:id="rId24"/>
            </p:custDataLst>
          </p:nvPr>
        </p:nvSpPr>
        <p:spPr>
          <a:xfrm>
            <a:off x="258693" y="3171161"/>
            <a:ext cx="2833736" cy="42062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系统架构设计</a:t>
            </a:r>
            <a:endParaRPr lang="en-US" sz="1440" dirty="0"/>
          </a:p>
        </p:txBody>
      </p:sp>
      <p:sp>
        <p:nvSpPr>
          <p:cNvPr id="20" name="Text 10"/>
          <p:cNvSpPr/>
          <p:nvPr>
            <p:custDataLst>
              <p:tags r:id="rId25"/>
            </p:custDataLst>
          </p:nvPr>
        </p:nvSpPr>
        <p:spPr>
          <a:xfrm>
            <a:off x="253537" y="3632019"/>
            <a:ext cx="2838893" cy="721360"/>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系统采用B/S架构，前端使用Vue等技术，后端基于SpringBoot框架，支持数据存储与快速查询。</a:t>
            </a:r>
            <a:endParaRPr lang="en-US" sz="1440" dirty="0"/>
          </a:p>
        </p:txBody>
      </p:sp>
      <p:sp>
        <p:nvSpPr>
          <p:cNvPr id="21" name="Text 11"/>
          <p:cNvSpPr/>
          <p:nvPr>
            <p:custDataLst>
              <p:tags r:id="rId26"/>
            </p:custDataLst>
          </p:nvPr>
        </p:nvSpPr>
        <p:spPr>
          <a:xfrm>
            <a:off x="6002866" y="3171139"/>
            <a:ext cx="2874389" cy="4343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项目</a:t>
            </a:r>
            <a:r>
              <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最终成果</a:t>
            </a:r>
            <a:endParaRPr lang="zh-CN" alt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2" name="Text 12"/>
          <p:cNvSpPr/>
          <p:nvPr>
            <p:custDataLst>
              <p:tags r:id="rId27"/>
            </p:custDataLst>
          </p:nvPr>
        </p:nvSpPr>
        <p:spPr>
          <a:xfrm>
            <a:off x="6002866" y="3632019"/>
            <a:ext cx="2869730" cy="544195"/>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项目已完成软件系统开发与调试，测试结果显示系统运行稳定，功能</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基本</a:t>
            </a: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满足预期。</a:t>
            </a:r>
            <a:endParaRPr lang="en-US" sz="1440" dirty="0"/>
          </a:p>
        </p:txBody>
      </p:sp>
      <p:pic>
        <p:nvPicPr>
          <p:cNvPr id="23" name="图片 22"/>
          <p:cNvPicPr>
            <a:picLocks noChangeAspect="1"/>
          </p:cNvPicPr>
          <p:nvPr/>
        </p:nvPicPr>
        <p:blipFill>
          <a:blip r:embed="rId28">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不足之处</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 name="Image 0" descr="preencoded.png"/>
          <p:cNvPicPr>
            <a:picLocks noChangeAspect="1"/>
          </p:cNvPicPr>
          <p:nvPr>
            <p:custDataLst>
              <p:tags r:id="rId2"/>
            </p:custDataLst>
          </p:nvPr>
        </p:nvPicPr>
        <p:blipFill>
          <a:blip r:embed="rId3"/>
          <a:stretch>
            <a:fillRect/>
          </a:stretch>
        </p:blipFill>
        <p:spPr>
          <a:xfrm>
            <a:off x="361950" y="1014730"/>
            <a:ext cx="3133725" cy="1226820"/>
          </a:xfrm>
          <a:prstGeom prst="rect">
            <a:avLst/>
          </a:prstGeom>
        </p:spPr>
      </p:pic>
      <p:sp>
        <p:nvSpPr>
          <p:cNvPr id="4" name="Shape 1"/>
          <p:cNvSpPr/>
          <p:nvPr>
            <p:custDataLst>
              <p:tags r:id="rId4"/>
            </p:custDataLst>
          </p:nvPr>
        </p:nvSpPr>
        <p:spPr>
          <a:xfrm>
            <a:off x="1615856" y="2539853"/>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2273FF"/>
          </a:solidFill>
          <a:ln w="190500">
            <a:solidFill>
              <a:srgbClr val="2273FF">
                <a:alpha val="25882"/>
              </a:srgbClr>
            </a:solidFill>
            <a:prstDash val="solid"/>
          </a:ln>
        </p:spPr>
      </p:sp>
      <p:pic>
        <p:nvPicPr>
          <p:cNvPr id="5" name="Image 1" descr="preencoded.png"/>
          <p:cNvPicPr>
            <a:picLocks noChangeAspect="1"/>
          </p:cNvPicPr>
          <p:nvPr>
            <p:custDataLst>
              <p:tags r:id="rId5"/>
            </p:custDataLst>
          </p:nvPr>
        </p:nvPicPr>
        <p:blipFill>
          <a:blip r:embed="rId3"/>
          <a:stretch>
            <a:fillRect/>
          </a:stretch>
        </p:blipFill>
        <p:spPr>
          <a:xfrm>
            <a:off x="2111375" y="3479800"/>
            <a:ext cx="3133725" cy="955675"/>
          </a:xfrm>
          <a:prstGeom prst="rect">
            <a:avLst/>
          </a:prstGeom>
        </p:spPr>
      </p:pic>
      <p:sp>
        <p:nvSpPr>
          <p:cNvPr id="6" name="Shape 2"/>
          <p:cNvSpPr/>
          <p:nvPr>
            <p:custDataLst>
              <p:tags r:id="rId6"/>
            </p:custDataLst>
          </p:nvPr>
        </p:nvSpPr>
        <p:spPr>
          <a:xfrm>
            <a:off x="3364838" y="2539853"/>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38AFFF"/>
          </a:solidFill>
          <a:ln w="190500">
            <a:solidFill>
              <a:srgbClr val="38AFFF">
                <a:alpha val="25882"/>
              </a:srgbClr>
            </a:solidFill>
            <a:prstDash val="solid"/>
          </a:ln>
        </p:spPr>
      </p:sp>
      <p:sp>
        <p:nvSpPr>
          <p:cNvPr id="7" name="Shape 3"/>
          <p:cNvSpPr/>
          <p:nvPr>
            <p:custDataLst>
              <p:tags r:id="rId7"/>
            </p:custDataLst>
          </p:nvPr>
        </p:nvSpPr>
        <p:spPr>
          <a:xfrm>
            <a:off x="5124593" y="2548997"/>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2273FF"/>
          </a:solidFill>
          <a:ln w="190500">
            <a:solidFill>
              <a:srgbClr val="2273FF">
                <a:alpha val="25882"/>
              </a:srgbClr>
            </a:solidFill>
            <a:prstDash val="solid"/>
          </a:ln>
        </p:spPr>
      </p:sp>
      <p:sp>
        <p:nvSpPr>
          <p:cNvPr id="8" name="Shape 4"/>
          <p:cNvSpPr/>
          <p:nvPr>
            <p:custDataLst>
              <p:tags r:id="rId8"/>
            </p:custDataLst>
          </p:nvPr>
        </p:nvSpPr>
        <p:spPr>
          <a:xfrm>
            <a:off x="2350494" y="2853004"/>
            <a:ext cx="870534" cy="0"/>
          </a:xfrm>
          <a:custGeom>
            <a:avLst/>
            <a:gdLst/>
            <a:ahLst/>
            <a:cxnLst/>
            <a:rect l="l" t="t" r="r" b="b"/>
            <a:pathLst>
              <a:path w="870534">
                <a:moveTo>
                  <a:pt x="0" y="0"/>
                </a:moveTo>
                <a:moveTo>
                  <a:pt x="0" y="0"/>
                </a:moveTo>
                <a:lnTo>
                  <a:pt x="870534" y="0"/>
                </a:lnTo>
              </a:path>
            </a:pathLst>
          </a:custGeom>
          <a:noFill/>
          <a:ln w="9525">
            <a:solidFill>
              <a:srgbClr val="2273FF"/>
            </a:solidFill>
            <a:prstDash val="solid"/>
            <a:headEnd type="none"/>
            <a:tailEnd type="arrow"/>
          </a:ln>
        </p:spPr>
      </p:sp>
      <p:pic>
        <p:nvPicPr>
          <p:cNvPr id="9" name="Image 2" descr="preencoded.png"/>
          <p:cNvPicPr>
            <a:picLocks noChangeAspect="1"/>
          </p:cNvPicPr>
          <p:nvPr>
            <p:custDataLst>
              <p:tags r:id="rId9"/>
            </p:custDataLst>
          </p:nvPr>
        </p:nvPicPr>
        <p:blipFill>
          <a:blip r:embed="rId3"/>
          <a:stretch>
            <a:fillRect/>
          </a:stretch>
        </p:blipFill>
        <p:spPr>
          <a:xfrm>
            <a:off x="3870960" y="1162685"/>
            <a:ext cx="3133725" cy="1078865"/>
          </a:xfrm>
          <a:prstGeom prst="rect">
            <a:avLst/>
          </a:prstGeom>
        </p:spPr>
      </p:pic>
      <p:sp>
        <p:nvSpPr>
          <p:cNvPr id="10" name="Shape 5"/>
          <p:cNvSpPr/>
          <p:nvPr>
            <p:custDataLst>
              <p:tags r:id="rId10"/>
            </p:custDataLst>
          </p:nvPr>
        </p:nvSpPr>
        <p:spPr>
          <a:xfrm>
            <a:off x="3677989" y="3278804"/>
            <a:ext cx="0" cy="201311"/>
          </a:xfrm>
          <a:custGeom>
            <a:avLst/>
            <a:gdLst/>
            <a:ahLst/>
            <a:cxnLst/>
            <a:rect l="l" t="t" r="r" b="b"/>
            <a:pathLst>
              <a:path h="201311">
                <a:moveTo>
                  <a:pt x="0" y="201311"/>
                </a:moveTo>
                <a:moveTo>
                  <a:pt x="0" y="201311"/>
                </a:moveTo>
                <a:lnTo>
                  <a:pt x="0" y="0"/>
                </a:lnTo>
              </a:path>
            </a:pathLst>
          </a:custGeom>
          <a:noFill/>
          <a:ln w="9525">
            <a:solidFill>
              <a:srgbClr val="2273FF"/>
            </a:solidFill>
            <a:prstDash val="solid"/>
            <a:headEnd type="none"/>
            <a:tailEnd type="none"/>
          </a:ln>
        </p:spPr>
      </p:sp>
      <p:sp>
        <p:nvSpPr>
          <p:cNvPr id="11" name="Shape 6"/>
          <p:cNvSpPr/>
          <p:nvPr>
            <p:custDataLst>
              <p:tags r:id="rId11"/>
            </p:custDataLst>
          </p:nvPr>
        </p:nvSpPr>
        <p:spPr>
          <a:xfrm>
            <a:off x="5437743" y="2242969"/>
            <a:ext cx="0" cy="196229"/>
          </a:xfrm>
          <a:custGeom>
            <a:avLst/>
            <a:gdLst/>
            <a:ahLst/>
            <a:cxnLst/>
            <a:rect l="l" t="t" r="r" b="b"/>
            <a:pathLst>
              <a:path h="196229">
                <a:moveTo>
                  <a:pt x="0" y="196229"/>
                </a:moveTo>
                <a:moveTo>
                  <a:pt x="0" y="196229"/>
                </a:moveTo>
                <a:lnTo>
                  <a:pt x="0" y="0"/>
                </a:lnTo>
              </a:path>
            </a:pathLst>
          </a:custGeom>
          <a:noFill/>
          <a:ln w="9525">
            <a:solidFill>
              <a:srgbClr val="2273FF"/>
            </a:solidFill>
            <a:prstDash val="solid"/>
            <a:headEnd type="none"/>
            <a:tailEnd type="none"/>
          </a:ln>
        </p:spPr>
      </p:sp>
      <p:sp>
        <p:nvSpPr>
          <p:cNvPr id="12" name="Shape 7"/>
          <p:cNvSpPr/>
          <p:nvPr>
            <p:custDataLst>
              <p:tags r:id="rId12"/>
            </p:custDataLst>
          </p:nvPr>
        </p:nvSpPr>
        <p:spPr>
          <a:xfrm>
            <a:off x="1929006" y="2235310"/>
            <a:ext cx="0" cy="196229"/>
          </a:xfrm>
          <a:custGeom>
            <a:avLst/>
            <a:gdLst/>
            <a:ahLst/>
            <a:cxnLst/>
            <a:rect l="l" t="t" r="r" b="b"/>
            <a:pathLst>
              <a:path h="196229">
                <a:moveTo>
                  <a:pt x="0" y="196229"/>
                </a:moveTo>
                <a:moveTo>
                  <a:pt x="0" y="196229"/>
                </a:moveTo>
                <a:lnTo>
                  <a:pt x="0" y="0"/>
                </a:lnTo>
              </a:path>
            </a:pathLst>
          </a:custGeom>
          <a:noFill/>
          <a:ln w="9525">
            <a:solidFill>
              <a:srgbClr val="2273FF"/>
            </a:solidFill>
            <a:prstDash val="solid"/>
            <a:headEnd type="none"/>
            <a:tailEnd type="none"/>
          </a:ln>
        </p:spPr>
      </p:sp>
      <p:sp>
        <p:nvSpPr>
          <p:cNvPr id="13" name="Text 8"/>
          <p:cNvSpPr/>
          <p:nvPr>
            <p:custDataLst>
              <p:tags r:id="rId13"/>
            </p:custDataLst>
          </p:nvPr>
        </p:nvSpPr>
        <p:spPr>
          <a:xfrm>
            <a:off x="1553835" y="2583256"/>
            <a:ext cx="75034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7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440" dirty="0"/>
          </a:p>
        </p:txBody>
      </p:sp>
      <p:sp>
        <p:nvSpPr>
          <p:cNvPr id="14" name="Text 9"/>
          <p:cNvSpPr/>
          <p:nvPr>
            <p:custDataLst>
              <p:tags r:id="rId14"/>
            </p:custDataLst>
          </p:nvPr>
        </p:nvSpPr>
        <p:spPr>
          <a:xfrm>
            <a:off x="3302818" y="2590083"/>
            <a:ext cx="75034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7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15" name="Text 10"/>
          <p:cNvSpPr/>
          <p:nvPr>
            <p:custDataLst>
              <p:tags r:id="rId15"/>
            </p:custDataLst>
          </p:nvPr>
        </p:nvSpPr>
        <p:spPr>
          <a:xfrm>
            <a:off x="5062573" y="2580939"/>
            <a:ext cx="75034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7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16" name="Shape 11"/>
          <p:cNvSpPr/>
          <p:nvPr>
            <p:custDataLst>
              <p:tags r:id="rId16"/>
            </p:custDataLst>
          </p:nvPr>
        </p:nvSpPr>
        <p:spPr>
          <a:xfrm>
            <a:off x="4110582" y="2853004"/>
            <a:ext cx="870534" cy="0"/>
          </a:xfrm>
          <a:custGeom>
            <a:avLst/>
            <a:gdLst/>
            <a:ahLst/>
            <a:cxnLst/>
            <a:rect l="l" t="t" r="r" b="b"/>
            <a:pathLst>
              <a:path w="870534">
                <a:moveTo>
                  <a:pt x="0" y="0"/>
                </a:moveTo>
                <a:moveTo>
                  <a:pt x="0" y="0"/>
                </a:moveTo>
                <a:lnTo>
                  <a:pt x="870534" y="0"/>
                </a:lnTo>
              </a:path>
            </a:pathLst>
          </a:custGeom>
          <a:noFill/>
          <a:ln w="9525">
            <a:solidFill>
              <a:srgbClr val="2273FF"/>
            </a:solidFill>
            <a:prstDash val="solid"/>
            <a:headEnd type="none"/>
            <a:tailEnd type="arrow"/>
          </a:ln>
        </p:spPr>
      </p:sp>
      <p:pic>
        <p:nvPicPr>
          <p:cNvPr id="17" name="Image 3" descr="preencoded.png"/>
          <p:cNvPicPr>
            <a:picLocks noChangeAspect="1"/>
          </p:cNvPicPr>
          <p:nvPr>
            <p:custDataLst>
              <p:tags r:id="rId17"/>
            </p:custDataLst>
          </p:nvPr>
        </p:nvPicPr>
        <p:blipFill>
          <a:blip r:embed="rId3"/>
          <a:stretch>
            <a:fillRect/>
          </a:stretch>
        </p:blipFill>
        <p:spPr>
          <a:xfrm>
            <a:off x="5648325" y="3479800"/>
            <a:ext cx="3133725" cy="1348105"/>
          </a:xfrm>
          <a:prstGeom prst="rect">
            <a:avLst/>
          </a:prstGeom>
        </p:spPr>
      </p:pic>
      <p:sp>
        <p:nvSpPr>
          <p:cNvPr id="18" name="Shape 12"/>
          <p:cNvSpPr/>
          <p:nvPr>
            <p:custDataLst>
              <p:tags r:id="rId18"/>
            </p:custDataLst>
          </p:nvPr>
        </p:nvSpPr>
        <p:spPr>
          <a:xfrm>
            <a:off x="6901843" y="2539853"/>
            <a:ext cx="626301" cy="626301"/>
          </a:xfrm>
          <a:custGeom>
            <a:avLst/>
            <a:gdLst/>
            <a:ahLst/>
            <a:cxnLst/>
            <a:rect l="l" t="t" r="r" b="b"/>
            <a:pathLst>
              <a:path w="626301" h="626301">
                <a:moveTo>
                  <a:pt x="313151" y="0"/>
                </a:moveTo>
                <a:moveTo>
                  <a:pt x="313151" y="0"/>
                </a:moveTo>
                <a:cubicBezTo>
                  <a:pt x="485983" y="0"/>
                  <a:pt x="626301" y="140318"/>
                  <a:pt x="626301" y="313151"/>
                </a:cubicBezTo>
                <a:cubicBezTo>
                  <a:pt x="626301" y="485983"/>
                  <a:pt x="485983" y="626301"/>
                  <a:pt x="313151" y="626301"/>
                </a:cubicBezTo>
                <a:cubicBezTo>
                  <a:pt x="140318" y="626301"/>
                  <a:pt x="0" y="485983"/>
                  <a:pt x="0" y="313151"/>
                </a:cubicBezTo>
                <a:cubicBezTo>
                  <a:pt x="0" y="140318"/>
                  <a:pt x="140318" y="0"/>
                  <a:pt x="313151" y="0"/>
                </a:cubicBezTo>
                <a:close/>
              </a:path>
            </a:pathLst>
          </a:custGeom>
          <a:solidFill>
            <a:srgbClr val="38AFFF"/>
          </a:solidFill>
          <a:ln w="190500">
            <a:solidFill>
              <a:srgbClr val="38AFFF">
                <a:alpha val="25882"/>
              </a:srgbClr>
            </a:solidFill>
            <a:prstDash val="solid"/>
          </a:ln>
        </p:spPr>
      </p:sp>
      <p:sp>
        <p:nvSpPr>
          <p:cNvPr id="19" name="Shape 13"/>
          <p:cNvSpPr/>
          <p:nvPr>
            <p:custDataLst>
              <p:tags r:id="rId19"/>
            </p:custDataLst>
          </p:nvPr>
        </p:nvSpPr>
        <p:spPr>
          <a:xfrm>
            <a:off x="5887499" y="2853004"/>
            <a:ext cx="870534" cy="0"/>
          </a:xfrm>
          <a:custGeom>
            <a:avLst/>
            <a:gdLst/>
            <a:ahLst/>
            <a:cxnLst/>
            <a:rect l="l" t="t" r="r" b="b"/>
            <a:pathLst>
              <a:path w="870534">
                <a:moveTo>
                  <a:pt x="0" y="0"/>
                </a:moveTo>
                <a:moveTo>
                  <a:pt x="0" y="0"/>
                </a:moveTo>
                <a:lnTo>
                  <a:pt x="870534" y="0"/>
                </a:lnTo>
              </a:path>
            </a:pathLst>
          </a:custGeom>
          <a:noFill/>
          <a:ln w="9525">
            <a:solidFill>
              <a:srgbClr val="2273FF"/>
            </a:solidFill>
            <a:prstDash val="solid"/>
            <a:headEnd type="none"/>
            <a:tailEnd type="arrow"/>
          </a:ln>
        </p:spPr>
      </p:sp>
      <p:sp>
        <p:nvSpPr>
          <p:cNvPr id="20" name="Shape 14"/>
          <p:cNvSpPr/>
          <p:nvPr>
            <p:custDataLst>
              <p:tags r:id="rId20"/>
            </p:custDataLst>
          </p:nvPr>
        </p:nvSpPr>
        <p:spPr>
          <a:xfrm>
            <a:off x="7214994" y="3278804"/>
            <a:ext cx="0" cy="201311"/>
          </a:xfrm>
          <a:custGeom>
            <a:avLst/>
            <a:gdLst/>
            <a:ahLst/>
            <a:cxnLst/>
            <a:rect l="l" t="t" r="r" b="b"/>
            <a:pathLst>
              <a:path h="201311">
                <a:moveTo>
                  <a:pt x="0" y="201311"/>
                </a:moveTo>
                <a:moveTo>
                  <a:pt x="0" y="201311"/>
                </a:moveTo>
                <a:lnTo>
                  <a:pt x="0" y="0"/>
                </a:lnTo>
              </a:path>
            </a:pathLst>
          </a:custGeom>
          <a:noFill/>
          <a:ln w="9525">
            <a:solidFill>
              <a:srgbClr val="2273FF"/>
            </a:solidFill>
            <a:prstDash val="solid"/>
            <a:headEnd type="none"/>
            <a:tailEnd type="none"/>
          </a:ln>
        </p:spPr>
      </p:sp>
      <p:sp>
        <p:nvSpPr>
          <p:cNvPr id="21" name="Text 15"/>
          <p:cNvSpPr/>
          <p:nvPr>
            <p:custDataLst>
              <p:tags r:id="rId21"/>
            </p:custDataLst>
          </p:nvPr>
        </p:nvSpPr>
        <p:spPr>
          <a:xfrm>
            <a:off x="6839823" y="2590083"/>
            <a:ext cx="75034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7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440" dirty="0"/>
          </a:p>
        </p:txBody>
      </p:sp>
      <p:sp>
        <p:nvSpPr>
          <p:cNvPr id="23" name="Text 17"/>
          <p:cNvSpPr/>
          <p:nvPr>
            <p:custDataLst>
              <p:tags r:id="rId22"/>
            </p:custDataLst>
          </p:nvPr>
        </p:nvSpPr>
        <p:spPr>
          <a:xfrm>
            <a:off x="361950" y="976630"/>
            <a:ext cx="3133725" cy="1106805"/>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统没有实际结合接地线设备进行运行测试，由于资金、技术和时间的问题，本系统在开发测试中采用Python程序模拟接地线设备向后端发送数据，由于技术和理论知识的限制，在对接地线设备的设计上也难免存在不合理之处，进而可能会导致系统设计上的一些不太合理。这也算是本系统最大的不足之处。</a:t>
            </a:r>
            <a:endPar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5" name="Text 19"/>
          <p:cNvSpPr/>
          <p:nvPr>
            <p:custDataLst>
              <p:tags r:id="rId23"/>
            </p:custDataLst>
          </p:nvPr>
        </p:nvSpPr>
        <p:spPr>
          <a:xfrm>
            <a:off x="2111194" y="3517369"/>
            <a:ext cx="3133589" cy="965835"/>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对于Kafka、Redis等依赖软件而言，为了方便开发都是采用单机模式，但是单机模式下的系统性能有限。最好的方式应该是采用分布式集群的结构实现，但是这也会大大增加依赖软件的搭建和学习成本，这也是本文的顾虑之处。</a:t>
            </a:r>
            <a:endPar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7" name="Text 21"/>
          <p:cNvSpPr/>
          <p:nvPr>
            <p:custDataLst>
              <p:tags r:id="rId24"/>
            </p:custDataLst>
          </p:nvPr>
        </p:nvSpPr>
        <p:spPr>
          <a:xfrm>
            <a:off x="3870949" y="1104953"/>
            <a:ext cx="3133589" cy="112141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Kafka</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接收设备数据的功能没有与</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SpringBoot后端项目解耦。这样</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可能出现</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后端项目崩溃而导致接地线设备数据无法上传以至于设备数据丢失</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的情况。</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对此</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应该</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采用另一个Springboot项目专门实现接地线设备数据上传到Kafka以及数据最终存储到InfluxDB数据库的功能。</a:t>
            </a:r>
            <a:endPar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9" name="Text 23"/>
          <p:cNvSpPr/>
          <p:nvPr>
            <p:custDataLst>
              <p:tags r:id="rId25"/>
            </p:custDataLst>
          </p:nvPr>
        </p:nvSpPr>
        <p:spPr>
          <a:xfrm>
            <a:off x="5648325" y="3495675"/>
            <a:ext cx="3133725" cy="1379220"/>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出</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于系统复用性和规范开发的需求</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，系统设计自定义</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sym typeface="+mn-ea"/>
              </a:rPr>
              <a:t>SpringBoot参数解析器</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。但是后续在实现中由于开发周期等因素限制并没有写出一个完善的参数解析器，而只是写出了一个符合当前系统的参数解析器</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对于一些与当前阶段开发需求无关的特殊情况或是没有考虑的，或是考虑到了但是没有去实际解决，从长远来看或许会为后续系统拓展和再开发埋下隐患。</a:t>
            </a:r>
            <a:endPar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0" name="图片 29"/>
          <p:cNvPicPr>
            <a:picLocks noChangeAspect="1"/>
          </p:cNvPicPr>
          <p:nvPr/>
        </p:nvPicPr>
        <p:blipFill>
          <a:blip r:embed="rId2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优化展望</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 name="Image 0" descr="preencoded.png"/>
          <p:cNvPicPr>
            <a:picLocks noChangeAspect="1"/>
          </p:cNvPicPr>
          <p:nvPr/>
        </p:nvPicPr>
        <p:blipFill>
          <a:blip r:embed="rId2"/>
          <a:stretch>
            <a:fillRect/>
          </a:stretch>
        </p:blipFill>
        <p:spPr>
          <a:xfrm>
            <a:off x="624038" y="1163096"/>
            <a:ext cx="8135797" cy="3235929"/>
          </a:xfrm>
          <a:prstGeom prst="rect">
            <a:avLst/>
          </a:prstGeom>
        </p:spPr>
      </p:pic>
      <p:pic>
        <p:nvPicPr>
          <p:cNvPr id="4" name="Image 1" descr="preencoded.png"/>
          <p:cNvPicPr>
            <a:picLocks noChangeAspect="1"/>
          </p:cNvPicPr>
          <p:nvPr>
            <p:custDataLst>
              <p:tags r:id="rId3"/>
            </p:custDataLst>
          </p:nvPr>
        </p:nvPicPr>
        <p:blipFill>
          <a:blip r:embed="rId4"/>
          <a:stretch>
            <a:fillRect/>
          </a:stretch>
        </p:blipFill>
        <p:spPr>
          <a:xfrm>
            <a:off x="642326" y="1429421"/>
            <a:ext cx="401272" cy="416328"/>
          </a:xfrm>
          <a:prstGeom prst="rect">
            <a:avLst/>
          </a:prstGeom>
        </p:spPr>
      </p:pic>
      <p:pic>
        <p:nvPicPr>
          <p:cNvPr id="5" name="Image 2" descr="preencoded.png"/>
          <p:cNvPicPr>
            <a:picLocks noChangeAspect="1"/>
          </p:cNvPicPr>
          <p:nvPr>
            <p:custDataLst>
              <p:tags r:id="rId5"/>
            </p:custDataLst>
          </p:nvPr>
        </p:nvPicPr>
        <p:blipFill>
          <a:blip r:embed="rId6"/>
          <a:stretch>
            <a:fillRect/>
          </a:stretch>
        </p:blipFill>
        <p:spPr>
          <a:xfrm>
            <a:off x="2833089" y="1163096"/>
            <a:ext cx="436171" cy="447056"/>
          </a:xfrm>
          <a:prstGeom prst="rect">
            <a:avLst/>
          </a:prstGeom>
        </p:spPr>
      </p:pic>
      <p:pic>
        <p:nvPicPr>
          <p:cNvPr id="6" name="Image 3" descr="preencoded.png"/>
          <p:cNvPicPr>
            <a:picLocks noChangeAspect="1"/>
          </p:cNvPicPr>
          <p:nvPr>
            <p:custDataLst>
              <p:tags r:id="rId7"/>
            </p:custDataLst>
          </p:nvPr>
        </p:nvPicPr>
        <p:blipFill>
          <a:blip r:embed="rId6"/>
          <a:stretch>
            <a:fillRect/>
          </a:stretch>
        </p:blipFill>
        <p:spPr>
          <a:xfrm>
            <a:off x="5039362" y="1261609"/>
            <a:ext cx="436171" cy="447056"/>
          </a:xfrm>
          <a:prstGeom prst="rect">
            <a:avLst/>
          </a:prstGeom>
        </p:spPr>
      </p:pic>
      <p:sp>
        <p:nvSpPr>
          <p:cNvPr id="7" name="Text 1"/>
          <p:cNvSpPr/>
          <p:nvPr>
            <p:custDataLst>
              <p:tags r:id="rId8"/>
            </p:custDataLst>
          </p:nvPr>
        </p:nvSpPr>
        <p:spPr>
          <a:xfrm>
            <a:off x="376390" y="2049383"/>
            <a:ext cx="1914148" cy="356616"/>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安全策略优化</a:t>
            </a:r>
            <a:endPar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2"/>
          <p:cNvSpPr/>
          <p:nvPr>
            <p:custDataLst>
              <p:tags r:id="rId9"/>
            </p:custDataLst>
          </p:nvPr>
        </p:nvSpPr>
        <p:spPr>
          <a:xfrm>
            <a:off x="376390" y="2460863"/>
            <a:ext cx="1914148" cy="2313940"/>
          </a:xfrm>
          <a:prstGeom prst="rect">
            <a:avLst/>
          </a:prstGeom>
          <a:noFill/>
        </p:spPr>
        <p:txBody>
          <a:bodyPr wrap="square" lIns="95250" tIns="95250" rIns="95250" bIns="95250" rtlCol="0" anchor="t">
            <a:spAutoFit/>
          </a:bodyPr>
          <a:lstStyle/>
          <a:p>
            <a:pPr indent="0" fontAlgn="auto">
              <a:lnSpc>
                <a:spcPct val="150000"/>
              </a:lnSpc>
              <a:spcBef>
                <a:spcPts val="300"/>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本系统采用用户账户验证和API密钥的形式进行安全管理，在后续可以添加指纹技术、人脸识别技术进一步提高用户账户安全性，同时可以对接地线设备采用SSL/TLS协议进行数据加密和设备验证。</a:t>
            </a:r>
            <a:endPar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3"/>
          <p:cNvSpPr/>
          <p:nvPr>
            <p:custDataLst>
              <p:tags r:id="rId10"/>
            </p:custDataLst>
          </p:nvPr>
        </p:nvSpPr>
        <p:spPr>
          <a:xfrm>
            <a:off x="2576779" y="1866290"/>
            <a:ext cx="1913839" cy="356616"/>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系统性能优化</a:t>
            </a:r>
            <a:endPar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4"/>
          <p:cNvSpPr/>
          <p:nvPr>
            <p:custDataLst>
              <p:tags r:id="rId11"/>
            </p:custDataLst>
          </p:nvPr>
        </p:nvSpPr>
        <p:spPr>
          <a:xfrm>
            <a:off x="2576503" y="2278685"/>
            <a:ext cx="1913839" cy="2048510"/>
          </a:xfrm>
          <a:prstGeom prst="rect">
            <a:avLst/>
          </a:prstGeom>
          <a:noFill/>
        </p:spPr>
        <p:txBody>
          <a:bodyPr wrap="square" lIns="95250" tIns="95250" rIns="95250" bIns="95250" rtlCol="0" anchor="t">
            <a:spAutoFit/>
          </a:bodyPr>
          <a:lstStyle/>
          <a:p>
            <a:pPr indent="0" fontAlgn="auto">
              <a:lnSpc>
                <a:spcPct val="150000"/>
              </a:lnSpc>
              <a:spcBef>
                <a:spcPts val="300"/>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采用集群的形式部署Kafka、Redis等系统依赖组件，并采用采用负载均衡等技术提高系统性能，同时将接地线设备数据上传功能与当前后端项目解耦，更好的保护和存储设备数据。</a:t>
            </a:r>
            <a:endPar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5"/>
          <p:cNvSpPr/>
          <p:nvPr>
            <p:custDataLst>
              <p:tags r:id="rId12"/>
            </p:custDataLst>
          </p:nvPr>
        </p:nvSpPr>
        <p:spPr>
          <a:xfrm>
            <a:off x="4703674" y="2141525"/>
            <a:ext cx="1913839" cy="356616"/>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人工智能助力</a:t>
            </a:r>
            <a:endParaRPr lang="zh-CN" altLang="en-US" sz="144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6"/>
          <p:cNvSpPr/>
          <p:nvPr>
            <p:custDataLst>
              <p:tags r:id="rId13"/>
            </p:custDataLst>
          </p:nvPr>
        </p:nvSpPr>
        <p:spPr>
          <a:xfrm>
            <a:off x="4703612" y="2553919"/>
            <a:ext cx="1913839" cy="2579370"/>
          </a:xfrm>
          <a:prstGeom prst="rect">
            <a:avLst/>
          </a:prstGeom>
          <a:noFill/>
        </p:spPr>
        <p:txBody>
          <a:bodyPr wrap="square" lIns="95250" tIns="95250" rIns="95250" bIns="95250" rtlCol="0" anchor="t">
            <a:spAutoFit/>
          </a:bodyPr>
          <a:lstStyle/>
          <a:p>
            <a:pPr indent="0" fontAlgn="auto">
              <a:lnSpc>
                <a:spcPct val="150000"/>
              </a:lnSpc>
              <a:spcBef>
                <a:spcPts val="300"/>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融合人工智能技术，提升系统操作性和体验。例如使用人工智能技术实时分析设备数据，预测设备状态从而更快发现设备故障或者异常。此外还可以提供人工智能助手和语音指令功能，简化系统操作流程。</a:t>
            </a:r>
            <a:endPar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94669" y="1789303"/>
            <a:ext cx="4313208" cy="120700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51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感谢观看！</a:t>
            </a:r>
            <a:endParaRPr lang="en-US" sz="1440" dirty="0"/>
          </a:p>
        </p:txBody>
      </p:sp>
      <p:pic>
        <p:nvPicPr>
          <p:cNvPr id="17" name="图片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6692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行业痛点分析</a:t>
            </a:r>
            <a:endParaRPr lang="en-US" sz="1440" dirty="0"/>
          </a:p>
        </p:txBody>
      </p:sp>
      <p:sp>
        <p:nvSpPr>
          <p:cNvPr id="3" name="Shape 1"/>
          <p:cNvSpPr/>
          <p:nvPr>
            <p:custDataLst>
              <p:tags r:id="rId2"/>
            </p:custDataLst>
          </p:nvPr>
        </p:nvSpPr>
        <p:spPr>
          <a:xfrm>
            <a:off x="227624" y="2338128"/>
            <a:ext cx="2766039" cy="697421"/>
          </a:xfrm>
          <a:custGeom>
            <a:avLst/>
            <a:gdLst/>
            <a:ahLst/>
            <a:cxnLst/>
            <a:rect l="l" t="t" r="r" b="b"/>
            <a:pathLst>
              <a:path w="2766039" h="697421">
                <a:moveTo>
                  <a:pt x="0" y="0"/>
                </a:moveTo>
                <a:moveTo>
                  <a:pt x="0" y="0"/>
                </a:moveTo>
                <a:lnTo>
                  <a:pt x="2766039" y="0"/>
                </a:lnTo>
                <a:lnTo>
                  <a:pt x="2766039" y="697421"/>
                </a:lnTo>
                <a:lnTo>
                  <a:pt x="0" y="697421"/>
                </a:lnTo>
                <a:close/>
              </a:path>
            </a:pathLst>
          </a:custGeom>
          <a:solidFill>
            <a:srgbClr val="2273FF">
              <a:alpha val="0"/>
            </a:srgbClr>
          </a:solidFill>
          <a:ln w="9525">
            <a:solidFill>
              <a:srgbClr val="2273FF"/>
            </a:solidFill>
            <a:prstDash val="solid"/>
          </a:ln>
        </p:spPr>
      </p:sp>
      <p:sp>
        <p:nvSpPr>
          <p:cNvPr id="4" name="Shape 2"/>
          <p:cNvSpPr/>
          <p:nvPr>
            <p:custDataLst>
              <p:tags r:id="rId3"/>
            </p:custDataLst>
          </p:nvPr>
        </p:nvSpPr>
        <p:spPr>
          <a:xfrm>
            <a:off x="308457" y="2803759"/>
            <a:ext cx="2604374" cy="618959"/>
          </a:xfrm>
          <a:custGeom>
            <a:avLst/>
            <a:gdLst/>
            <a:ahLst/>
            <a:cxnLst/>
            <a:rect l="l" t="t" r="r" b="b"/>
            <a:pathLst>
              <a:path w="2604374" h="618959">
                <a:moveTo>
                  <a:pt x="0" y="0"/>
                </a:moveTo>
                <a:moveTo>
                  <a:pt x="0" y="0"/>
                </a:moveTo>
                <a:lnTo>
                  <a:pt x="2604374" y="0"/>
                </a:lnTo>
                <a:lnTo>
                  <a:pt x="2604374" y="618959"/>
                </a:lnTo>
                <a:lnTo>
                  <a:pt x="0" y="618959"/>
                </a:lnTo>
                <a:close/>
              </a:path>
            </a:pathLst>
          </a:custGeom>
          <a:solidFill>
            <a:srgbClr val="2273FF"/>
          </a:solidFill>
        </p:spPr>
      </p:sp>
      <p:sp>
        <p:nvSpPr>
          <p:cNvPr id="5" name="Shape 3"/>
          <p:cNvSpPr/>
          <p:nvPr>
            <p:custDataLst>
              <p:tags r:id="rId4"/>
            </p:custDataLst>
          </p:nvPr>
        </p:nvSpPr>
        <p:spPr>
          <a:xfrm>
            <a:off x="3188981" y="2338128"/>
            <a:ext cx="2766039" cy="697421"/>
          </a:xfrm>
          <a:custGeom>
            <a:avLst/>
            <a:gdLst/>
            <a:ahLst/>
            <a:cxnLst/>
            <a:rect l="l" t="t" r="r" b="b"/>
            <a:pathLst>
              <a:path w="2766039" h="697421">
                <a:moveTo>
                  <a:pt x="0" y="0"/>
                </a:moveTo>
                <a:moveTo>
                  <a:pt x="0" y="0"/>
                </a:moveTo>
                <a:lnTo>
                  <a:pt x="2766039" y="0"/>
                </a:lnTo>
                <a:lnTo>
                  <a:pt x="2766039" y="697421"/>
                </a:lnTo>
                <a:lnTo>
                  <a:pt x="0" y="697421"/>
                </a:lnTo>
                <a:close/>
              </a:path>
            </a:pathLst>
          </a:custGeom>
          <a:solidFill>
            <a:srgbClr val="2273FF">
              <a:alpha val="0"/>
            </a:srgbClr>
          </a:solidFill>
          <a:ln w="9525">
            <a:solidFill>
              <a:srgbClr val="2273FF"/>
            </a:solidFill>
            <a:prstDash val="solid"/>
          </a:ln>
        </p:spPr>
      </p:sp>
      <p:sp>
        <p:nvSpPr>
          <p:cNvPr id="6" name="Shape 4"/>
          <p:cNvSpPr/>
          <p:nvPr>
            <p:custDataLst>
              <p:tags r:id="rId5"/>
            </p:custDataLst>
          </p:nvPr>
        </p:nvSpPr>
        <p:spPr>
          <a:xfrm>
            <a:off x="3269813" y="2803759"/>
            <a:ext cx="2604374" cy="618959"/>
          </a:xfrm>
          <a:custGeom>
            <a:avLst/>
            <a:gdLst/>
            <a:ahLst/>
            <a:cxnLst/>
            <a:rect l="l" t="t" r="r" b="b"/>
            <a:pathLst>
              <a:path w="2604374" h="618959">
                <a:moveTo>
                  <a:pt x="0" y="0"/>
                </a:moveTo>
                <a:moveTo>
                  <a:pt x="0" y="0"/>
                </a:moveTo>
                <a:lnTo>
                  <a:pt x="2604374" y="0"/>
                </a:lnTo>
                <a:lnTo>
                  <a:pt x="2604374" y="618959"/>
                </a:lnTo>
                <a:lnTo>
                  <a:pt x="0" y="618959"/>
                </a:lnTo>
                <a:close/>
              </a:path>
            </a:pathLst>
          </a:custGeom>
          <a:solidFill>
            <a:srgbClr val="2273FF"/>
          </a:solidFill>
        </p:spPr>
      </p:sp>
      <p:sp>
        <p:nvSpPr>
          <p:cNvPr id="7" name="Shape 5"/>
          <p:cNvSpPr/>
          <p:nvPr>
            <p:custDataLst>
              <p:tags r:id="rId6"/>
            </p:custDataLst>
          </p:nvPr>
        </p:nvSpPr>
        <p:spPr>
          <a:xfrm>
            <a:off x="6150337" y="2338128"/>
            <a:ext cx="2766039" cy="697421"/>
          </a:xfrm>
          <a:custGeom>
            <a:avLst/>
            <a:gdLst/>
            <a:ahLst/>
            <a:cxnLst/>
            <a:rect l="l" t="t" r="r" b="b"/>
            <a:pathLst>
              <a:path w="2766039" h="697421">
                <a:moveTo>
                  <a:pt x="0" y="0"/>
                </a:moveTo>
                <a:moveTo>
                  <a:pt x="0" y="0"/>
                </a:moveTo>
                <a:lnTo>
                  <a:pt x="2766039" y="0"/>
                </a:lnTo>
                <a:lnTo>
                  <a:pt x="2766039" y="697421"/>
                </a:lnTo>
                <a:lnTo>
                  <a:pt x="0" y="697421"/>
                </a:lnTo>
                <a:close/>
              </a:path>
            </a:pathLst>
          </a:custGeom>
          <a:solidFill>
            <a:srgbClr val="2273FF">
              <a:alpha val="0"/>
            </a:srgbClr>
          </a:solidFill>
          <a:ln w="9525">
            <a:solidFill>
              <a:srgbClr val="2273FF"/>
            </a:solidFill>
            <a:prstDash val="solid"/>
          </a:ln>
        </p:spPr>
      </p:sp>
      <p:sp>
        <p:nvSpPr>
          <p:cNvPr id="8" name="Shape 6"/>
          <p:cNvSpPr/>
          <p:nvPr>
            <p:custDataLst>
              <p:tags r:id="rId7"/>
            </p:custDataLst>
          </p:nvPr>
        </p:nvSpPr>
        <p:spPr>
          <a:xfrm>
            <a:off x="6231169" y="2803759"/>
            <a:ext cx="2604374" cy="618959"/>
          </a:xfrm>
          <a:custGeom>
            <a:avLst/>
            <a:gdLst/>
            <a:ahLst/>
            <a:cxnLst/>
            <a:rect l="l" t="t" r="r" b="b"/>
            <a:pathLst>
              <a:path w="2604374" h="618959">
                <a:moveTo>
                  <a:pt x="0" y="0"/>
                </a:moveTo>
                <a:moveTo>
                  <a:pt x="0" y="0"/>
                </a:moveTo>
                <a:lnTo>
                  <a:pt x="2604374" y="0"/>
                </a:lnTo>
                <a:lnTo>
                  <a:pt x="2604374" y="618959"/>
                </a:lnTo>
                <a:lnTo>
                  <a:pt x="0" y="618959"/>
                </a:lnTo>
                <a:close/>
              </a:path>
            </a:pathLst>
          </a:custGeom>
          <a:solidFill>
            <a:srgbClr val="2273FF"/>
          </a:solidFill>
        </p:spPr>
      </p:sp>
      <p:sp>
        <p:nvSpPr>
          <p:cNvPr id="9" name="Text 7"/>
          <p:cNvSpPr/>
          <p:nvPr>
            <p:custDataLst>
              <p:tags r:id="rId8"/>
            </p:custDataLst>
          </p:nvPr>
        </p:nvSpPr>
        <p:spPr>
          <a:xfrm>
            <a:off x="454935" y="2930359"/>
            <a:ext cx="2311417" cy="365760"/>
          </a:xfrm>
          <a:prstGeom prst="rect">
            <a:avLst/>
          </a:prstGeom>
          <a:noFill/>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传统巡检效率瓶颈分析</a:t>
            </a:r>
            <a:endParaRPr lang="en-US" sz="1440" dirty="0"/>
          </a:p>
        </p:txBody>
      </p:sp>
      <p:sp>
        <p:nvSpPr>
          <p:cNvPr id="11" name="Text 8"/>
          <p:cNvSpPr/>
          <p:nvPr>
            <p:custDataLst>
              <p:tags r:id="rId9"/>
            </p:custDataLst>
          </p:nvPr>
        </p:nvSpPr>
        <p:spPr>
          <a:xfrm>
            <a:off x="308457" y="3422718"/>
            <a:ext cx="2604374" cy="810895"/>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传统</a:t>
            </a:r>
            <a:r>
              <a:rPr lang="zh-CN" alt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接地线检查极度依赖人工主动巡检，但</a:t>
            </a: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人工巡检受限于覆盖范围与效率，难以应对电力系统规模扩大与复杂度提升的挑战，导致故障响应滞后。</a:t>
            </a:r>
            <a:endParaRPr lang="en-US" sz="1440" dirty="0"/>
          </a:p>
        </p:txBody>
      </p:sp>
      <p:sp>
        <p:nvSpPr>
          <p:cNvPr id="12" name="Text 9"/>
          <p:cNvSpPr/>
          <p:nvPr>
            <p:custDataLst>
              <p:tags r:id="rId10"/>
            </p:custDataLst>
          </p:nvPr>
        </p:nvSpPr>
        <p:spPr>
          <a:xfrm>
            <a:off x="3416291" y="2916643"/>
            <a:ext cx="2311417" cy="393192"/>
          </a:xfrm>
          <a:prstGeom prst="rect">
            <a:avLst/>
          </a:prstGeom>
          <a:noFill/>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漏检误检风险与隐患</a:t>
            </a:r>
            <a:endParaRPr lang="en-US" sz="1440" dirty="0"/>
          </a:p>
        </p:txBody>
      </p:sp>
      <p:sp>
        <p:nvSpPr>
          <p:cNvPr id="14" name="Text 10"/>
          <p:cNvSpPr/>
          <p:nvPr>
            <p:custDataLst>
              <p:tags r:id="rId11"/>
            </p:custDataLst>
          </p:nvPr>
        </p:nvSpPr>
        <p:spPr>
          <a:xfrm>
            <a:off x="3269813" y="3422718"/>
            <a:ext cx="2604374" cy="1060704"/>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人工巡检易出现漏检与误检，无法实时监控接地线状态，增加了电力系统的安全隐患与事故风险。</a:t>
            </a:r>
            <a:endParaRPr lang="en-US" sz="1440" dirty="0"/>
          </a:p>
        </p:txBody>
      </p:sp>
      <p:sp>
        <p:nvSpPr>
          <p:cNvPr id="15" name="Text 11"/>
          <p:cNvSpPr/>
          <p:nvPr>
            <p:custDataLst>
              <p:tags r:id="rId12"/>
            </p:custDataLst>
          </p:nvPr>
        </p:nvSpPr>
        <p:spPr>
          <a:xfrm>
            <a:off x="6377647" y="2930359"/>
            <a:ext cx="2311417" cy="365760"/>
          </a:xfrm>
          <a:prstGeom prst="rect">
            <a:avLst/>
          </a:prstGeom>
          <a:noFill/>
        </p:spPr>
        <p:txBody>
          <a:bodyPr wrap="square" lIns="95250" tIns="95250" rIns="95250" bIns="95250" rtlCol="0" anchor="ctr"/>
          <a:lstStyle/>
          <a:p>
            <a:pPr marL="0" indent="0" algn="ctr">
              <a:lnSpc>
                <a:spcPct val="100000"/>
              </a:lnSpc>
              <a:spcBef>
                <a:spcPts val="375"/>
              </a:spcBef>
              <a:buNone/>
            </a:pPr>
            <a:r>
              <a:rPr 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现代电力系统监测需求</a:t>
            </a:r>
            <a:endParaRPr lang="en-US" sz="1440" dirty="0"/>
          </a:p>
        </p:txBody>
      </p:sp>
      <p:pic>
        <p:nvPicPr>
          <p:cNvPr id="20" name="Image 2" descr="https://sgw-dx.xf-yun.com/api/v1/sparkdesk/_17498016919372b97b08bfb4849dc9037a423cc9a86d8.jpg?authorization=c2ltcGxlLWp3dCBhaz1zcGFya2Rlc2s4MDAwMDAwMDAwMDE7ZXhwPTMzMjY2MDE2OTE7YWxnbz1obWFjLXNoYTI1NjtzaWc9c3htZWdWOHZ5ZkZHd2NidTBKSi9SZlFXTW1HUENGbytXQ2ZlRE0wY3ROdz0=&amp;x_location=7YfmxI7B7uKO7jlRxIftd6UYeXD="/>
          <p:cNvPicPr>
            <a:picLocks noChangeAspect="1"/>
          </p:cNvPicPr>
          <p:nvPr>
            <p:custDataLst>
              <p:tags r:id="rId13"/>
            </p:custDataLst>
          </p:nvPr>
        </p:nvPicPr>
        <p:blipFill>
          <a:blip r:embed="rId14"/>
          <a:srcRect t="16667" b="16667"/>
          <a:stretch>
            <a:fillRect/>
          </a:stretch>
        </p:blipFill>
        <p:spPr>
          <a:xfrm>
            <a:off x="6231169" y="982336"/>
            <a:ext cx="2604374" cy="1736249"/>
          </a:xfrm>
          <a:prstGeom prst="rect">
            <a:avLst/>
          </a:prstGeom>
        </p:spPr>
      </p:pic>
      <p:sp>
        <p:nvSpPr>
          <p:cNvPr id="17" name="Text 12"/>
          <p:cNvSpPr/>
          <p:nvPr>
            <p:custDataLst>
              <p:tags r:id="rId15"/>
            </p:custDataLst>
          </p:nvPr>
        </p:nvSpPr>
        <p:spPr>
          <a:xfrm>
            <a:off x="6231169" y="3422718"/>
            <a:ext cx="2604374" cy="1060704"/>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01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随着电力系统规模与复杂度提升，传统监测手段已无法满足实时监控需求，亟需高效监测系统保障安全运行。</a:t>
            </a:r>
            <a:endParaRPr lang="en-US" sz="1440" dirty="0"/>
          </a:p>
        </p:txBody>
      </p:sp>
      <p:pic>
        <p:nvPicPr>
          <p:cNvPr id="18" name="图片 17"/>
          <p:cNvPicPr>
            <a:picLocks noChangeAspect="1"/>
          </p:cNvPicPr>
          <p:nvPr/>
        </p:nvPicPr>
        <p:blipFill>
          <a:blip r:embed="rId16">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21" name="Image 0" descr="https://sgw-dx.xf-yun.com/api/v1/sparkdesk/_174980168519153fca83293064c6ca99420a4edbf8e1b.jpg?authorization=c2ltcGxlLWp3dCBhaz1zcGFya2Rlc2s4MDAwMDAwMDAwMDE7ZXhwPTMzMjY2MDE2ODU7YWxnbz1obWFjLXNoYTI1NjtzaWc9aXc0bWJKMXZPb3pmOUJFdWUrMVo1Y2h3RTRrWVlVOWEzYnFvT2E1VC9OYz0=&amp;x_location=7YfmxI7B7uKO7jlRxIftd6UYeXD="/>
          <p:cNvPicPr>
            <a:picLocks noChangeAspect="1"/>
          </p:cNvPicPr>
          <p:nvPr>
            <p:custDataLst>
              <p:tags r:id="rId17"/>
            </p:custDataLst>
          </p:nvPr>
        </p:nvPicPr>
        <p:blipFill>
          <a:blip r:embed="rId18"/>
          <a:srcRect t="16667" b="16667"/>
          <a:stretch>
            <a:fillRect/>
          </a:stretch>
        </p:blipFill>
        <p:spPr>
          <a:xfrm>
            <a:off x="3269462" y="982336"/>
            <a:ext cx="2604374" cy="1736249"/>
          </a:xfrm>
          <a:prstGeom prst="rect">
            <a:avLst/>
          </a:prstGeom>
        </p:spPr>
      </p:pic>
      <p:pic>
        <p:nvPicPr>
          <p:cNvPr id="22" name="Image 1" descr="https://sgw-dx.xf-yun.com/api/v1/sparkdesk/_1749801688520ce6179769efe40008c8e5c297f0efef5.jpg?authorization=c2ltcGxlLWp3dCBhaz1zcGFya2Rlc2s4MDAwMDAwMDAwMDE7ZXhwPTMzMjY2MDE2ODg7YWxnbz1obWFjLXNoYTI1NjtzaWc9ZkhBa0t4SUF4ejhQM2lIbXZHaEpzNDljTFNKeUMwVkZuRjhXakRxa0tJaz0=&amp;x_location=7YfmxI7B7uKO7jlRxIftd6UYeXD="/>
          <p:cNvPicPr>
            <a:picLocks noChangeAspect="1"/>
          </p:cNvPicPr>
          <p:nvPr>
            <p:custDataLst>
              <p:tags r:id="rId19"/>
            </p:custDataLst>
          </p:nvPr>
        </p:nvPicPr>
        <p:blipFill>
          <a:blip r:embed="rId20"/>
          <a:srcRect t="16667" b="16667"/>
          <a:stretch>
            <a:fillRect/>
          </a:stretch>
        </p:blipFill>
        <p:spPr>
          <a:xfrm>
            <a:off x="308173" y="982336"/>
            <a:ext cx="2604374" cy="17362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6692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实时监控必要性</a:t>
            </a:r>
            <a:endParaRPr lang="en-US" sz="1440" dirty="0"/>
          </a:p>
        </p:txBody>
      </p:sp>
      <p:sp>
        <p:nvSpPr>
          <p:cNvPr id="3" name="Shape 1"/>
          <p:cNvSpPr/>
          <p:nvPr>
            <p:custDataLst>
              <p:tags r:id="rId2"/>
            </p:custDataLst>
          </p:nvPr>
        </p:nvSpPr>
        <p:spPr>
          <a:xfrm>
            <a:off x="262889" y="963275"/>
            <a:ext cx="4259020" cy="1739254"/>
          </a:xfrm>
          <a:custGeom>
            <a:avLst/>
            <a:gdLst/>
            <a:ahLst/>
            <a:cxnLst/>
            <a:rect l="l" t="t" r="r" b="b"/>
            <a:pathLst>
              <a:path w="4259020" h="1739254">
                <a:moveTo>
                  <a:pt x="191848" y="0"/>
                </a:moveTo>
                <a:moveTo>
                  <a:pt x="191848" y="0"/>
                </a:moveTo>
                <a:lnTo>
                  <a:pt x="4067172" y="0"/>
                </a:lnTo>
                <a:quadBezTo>
                  <a:pt x="4259020" y="0"/>
                  <a:pt x="4259020" y="217407"/>
                </a:quadBezTo>
                <a:lnTo>
                  <a:pt x="4259020" y="1521847"/>
                </a:lnTo>
                <a:quadBezTo>
                  <a:pt x="4259020" y="1739254"/>
                  <a:pt x="4067172" y="1739254"/>
                </a:quadBezTo>
                <a:lnTo>
                  <a:pt x="191848" y="1739254"/>
                </a:lnTo>
                <a:quadBezTo>
                  <a:pt x="0" y="1739254"/>
                  <a:pt x="0" y="1521847"/>
                </a:quadBezTo>
                <a:lnTo>
                  <a:pt x="0" y="217407"/>
                </a:lnTo>
                <a:quadBezTo>
                  <a:pt x="0" y="0"/>
                  <a:pt x="191848" y="0"/>
                </a:quadBezTo>
                <a:close/>
              </a:path>
            </a:pathLst>
          </a:custGeom>
          <a:solidFill>
            <a:srgbClr val="2273FF">
              <a:alpha val="0"/>
            </a:srgbClr>
          </a:solidFill>
          <a:ln w="19050">
            <a:solidFill>
              <a:srgbClr val="2273FF"/>
            </a:solidFill>
            <a:prstDash val="solid"/>
          </a:ln>
        </p:spPr>
      </p:sp>
      <p:pic>
        <p:nvPicPr>
          <p:cNvPr id="4" name="Image 0" descr="preencoded.png"/>
          <p:cNvPicPr>
            <a:picLocks noChangeAspect="1"/>
          </p:cNvPicPr>
          <p:nvPr>
            <p:custDataLst>
              <p:tags r:id="rId3"/>
            </p:custDataLst>
          </p:nvPr>
        </p:nvPicPr>
        <p:blipFill>
          <a:blip r:embed="rId4"/>
          <a:stretch>
            <a:fillRect/>
          </a:stretch>
        </p:blipFill>
        <p:spPr>
          <a:xfrm rot="-8100000">
            <a:off x="3951420" y="2256917"/>
            <a:ext cx="539894" cy="310164"/>
          </a:xfrm>
          <a:prstGeom prst="rect">
            <a:avLst/>
          </a:prstGeom>
        </p:spPr>
      </p:pic>
      <p:sp>
        <p:nvSpPr>
          <p:cNvPr id="5" name="Shape 2"/>
          <p:cNvSpPr/>
          <p:nvPr>
            <p:custDataLst>
              <p:tags r:id="rId5"/>
            </p:custDataLst>
          </p:nvPr>
        </p:nvSpPr>
        <p:spPr>
          <a:xfrm>
            <a:off x="262785" y="2826285"/>
            <a:ext cx="4259275" cy="1739189"/>
          </a:xfrm>
          <a:custGeom>
            <a:avLst/>
            <a:gdLst/>
            <a:ahLst/>
            <a:cxnLst/>
            <a:rect l="l" t="t" r="r" b="b"/>
            <a:pathLst>
              <a:path w="4259275" h="1739189">
                <a:moveTo>
                  <a:pt x="217399" y="0"/>
                </a:moveTo>
                <a:moveTo>
                  <a:pt x="217399" y="0"/>
                </a:moveTo>
                <a:lnTo>
                  <a:pt x="4041877" y="0"/>
                </a:lnTo>
                <a:quadBezTo>
                  <a:pt x="4259275" y="0"/>
                  <a:pt x="4259275" y="217399"/>
                </a:quadBezTo>
                <a:lnTo>
                  <a:pt x="4259275" y="1521790"/>
                </a:lnTo>
                <a:quadBezTo>
                  <a:pt x="4259275" y="1739189"/>
                  <a:pt x="4041877" y="1739189"/>
                </a:quadBezTo>
                <a:lnTo>
                  <a:pt x="217399" y="1739189"/>
                </a:lnTo>
                <a:quadBezTo>
                  <a:pt x="0" y="1739189"/>
                  <a:pt x="0" y="1521790"/>
                </a:quadBezTo>
                <a:lnTo>
                  <a:pt x="0" y="217399"/>
                </a:lnTo>
                <a:quadBezTo>
                  <a:pt x="0" y="0"/>
                  <a:pt x="217399" y="0"/>
                </a:quadBezTo>
                <a:close/>
              </a:path>
            </a:pathLst>
          </a:custGeom>
          <a:solidFill>
            <a:srgbClr val="2273FF">
              <a:alpha val="0"/>
            </a:srgbClr>
          </a:solidFill>
          <a:ln w="19050">
            <a:solidFill>
              <a:srgbClr val="38AFFF"/>
            </a:solidFill>
            <a:prstDash val="solid"/>
          </a:ln>
        </p:spPr>
      </p:sp>
      <p:pic>
        <p:nvPicPr>
          <p:cNvPr id="6" name="Image 1" descr="preencoded.png"/>
          <p:cNvPicPr>
            <a:picLocks noChangeAspect="1"/>
          </p:cNvPicPr>
          <p:nvPr>
            <p:custDataLst>
              <p:tags r:id="rId6"/>
            </p:custDataLst>
          </p:nvPr>
        </p:nvPicPr>
        <p:blipFill>
          <a:blip r:embed="rId4"/>
          <a:stretch>
            <a:fillRect/>
          </a:stretch>
        </p:blipFill>
        <p:spPr>
          <a:xfrm rot="-2700000" flipH="1">
            <a:off x="3951420" y="2971744"/>
            <a:ext cx="539894" cy="310164"/>
          </a:xfrm>
          <a:prstGeom prst="rect">
            <a:avLst/>
          </a:prstGeom>
        </p:spPr>
      </p:pic>
      <p:sp>
        <p:nvSpPr>
          <p:cNvPr id="7" name="Shape 3"/>
          <p:cNvSpPr/>
          <p:nvPr>
            <p:custDataLst>
              <p:tags r:id="rId7"/>
            </p:custDataLst>
          </p:nvPr>
        </p:nvSpPr>
        <p:spPr>
          <a:xfrm>
            <a:off x="4621940" y="963275"/>
            <a:ext cx="4259020" cy="1739254"/>
          </a:xfrm>
          <a:custGeom>
            <a:avLst/>
            <a:gdLst/>
            <a:ahLst/>
            <a:cxnLst/>
            <a:rect l="l" t="t" r="r" b="b"/>
            <a:pathLst>
              <a:path w="4259020" h="1739254">
                <a:moveTo>
                  <a:pt x="191848" y="0"/>
                </a:moveTo>
                <a:moveTo>
                  <a:pt x="191848" y="0"/>
                </a:moveTo>
                <a:lnTo>
                  <a:pt x="4067172" y="0"/>
                </a:lnTo>
                <a:quadBezTo>
                  <a:pt x="4259020" y="0"/>
                  <a:pt x="4259020" y="217407"/>
                </a:quadBezTo>
                <a:lnTo>
                  <a:pt x="4259020" y="1521847"/>
                </a:lnTo>
                <a:quadBezTo>
                  <a:pt x="4259020" y="1739254"/>
                  <a:pt x="4067172" y="1739254"/>
                </a:quadBezTo>
                <a:lnTo>
                  <a:pt x="191848" y="1739254"/>
                </a:lnTo>
                <a:quadBezTo>
                  <a:pt x="0" y="1739254"/>
                  <a:pt x="0" y="1521847"/>
                </a:quadBezTo>
                <a:lnTo>
                  <a:pt x="0" y="217407"/>
                </a:lnTo>
                <a:quadBezTo>
                  <a:pt x="0" y="0"/>
                  <a:pt x="191848" y="0"/>
                </a:quadBezTo>
                <a:close/>
              </a:path>
            </a:pathLst>
          </a:custGeom>
          <a:solidFill>
            <a:srgbClr val="2273FF">
              <a:alpha val="0"/>
            </a:srgbClr>
          </a:solidFill>
          <a:ln w="19050">
            <a:solidFill>
              <a:srgbClr val="38AFFF"/>
            </a:solidFill>
            <a:prstDash val="solid"/>
          </a:ln>
        </p:spPr>
      </p:sp>
      <p:pic>
        <p:nvPicPr>
          <p:cNvPr id="8" name="Image 2" descr="preencoded.png"/>
          <p:cNvPicPr>
            <a:picLocks noChangeAspect="1"/>
          </p:cNvPicPr>
          <p:nvPr>
            <p:custDataLst>
              <p:tags r:id="rId8"/>
            </p:custDataLst>
          </p:nvPr>
        </p:nvPicPr>
        <p:blipFill>
          <a:blip r:embed="rId4"/>
          <a:stretch>
            <a:fillRect/>
          </a:stretch>
        </p:blipFill>
        <p:spPr>
          <a:xfrm rot="-2700000">
            <a:off x="4652534" y="2256917"/>
            <a:ext cx="539894" cy="310164"/>
          </a:xfrm>
          <a:prstGeom prst="rect">
            <a:avLst/>
          </a:prstGeom>
        </p:spPr>
      </p:pic>
      <p:sp>
        <p:nvSpPr>
          <p:cNvPr id="9" name="Shape 4"/>
          <p:cNvSpPr/>
          <p:nvPr>
            <p:custDataLst>
              <p:tags r:id="rId9"/>
            </p:custDataLst>
          </p:nvPr>
        </p:nvSpPr>
        <p:spPr>
          <a:xfrm>
            <a:off x="4621940" y="2826410"/>
            <a:ext cx="4259275" cy="1739189"/>
          </a:xfrm>
          <a:custGeom>
            <a:avLst/>
            <a:gdLst/>
            <a:ahLst/>
            <a:cxnLst/>
            <a:rect l="l" t="t" r="r" b="b"/>
            <a:pathLst>
              <a:path w="4259275" h="1739189">
                <a:moveTo>
                  <a:pt x="217399" y="0"/>
                </a:moveTo>
                <a:moveTo>
                  <a:pt x="217399" y="0"/>
                </a:moveTo>
                <a:lnTo>
                  <a:pt x="4041877" y="0"/>
                </a:lnTo>
                <a:quadBezTo>
                  <a:pt x="4259275" y="0"/>
                  <a:pt x="4259275" y="217399"/>
                </a:quadBezTo>
                <a:lnTo>
                  <a:pt x="4259275" y="1521790"/>
                </a:lnTo>
                <a:quadBezTo>
                  <a:pt x="4259275" y="1739189"/>
                  <a:pt x="4041877" y="1739189"/>
                </a:quadBezTo>
                <a:lnTo>
                  <a:pt x="217399" y="1739189"/>
                </a:lnTo>
                <a:quadBezTo>
                  <a:pt x="0" y="1739189"/>
                  <a:pt x="0" y="1521790"/>
                </a:quadBezTo>
                <a:lnTo>
                  <a:pt x="0" y="217399"/>
                </a:lnTo>
                <a:quadBezTo>
                  <a:pt x="0" y="0"/>
                  <a:pt x="217399" y="0"/>
                </a:quadBezTo>
                <a:close/>
              </a:path>
            </a:pathLst>
          </a:custGeom>
          <a:solidFill>
            <a:srgbClr val="2273FF">
              <a:alpha val="0"/>
            </a:srgbClr>
          </a:solidFill>
          <a:ln w="19050">
            <a:solidFill>
              <a:srgbClr val="2273FF"/>
            </a:solidFill>
            <a:prstDash val="solid"/>
          </a:ln>
        </p:spPr>
      </p:sp>
      <p:pic>
        <p:nvPicPr>
          <p:cNvPr id="10" name="Image 3" descr="preencoded.png"/>
          <p:cNvPicPr>
            <a:picLocks noChangeAspect="1"/>
          </p:cNvPicPr>
          <p:nvPr>
            <p:custDataLst>
              <p:tags r:id="rId10"/>
            </p:custDataLst>
          </p:nvPr>
        </p:nvPicPr>
        <p:blipFill>
          <a:blip r:embed="rId4"/>
          <a:stretch>
            <a:fillRect/>
          </a:stretch>
        </p:blipFill>
        <p:spPr>
          <a:xfrm rot="-8100000" flipH="1">
            <a:off x="4652534" y="2971744"/>
            <a:ext cx="539894" cy="310164"/>
          </a:xfrm>
          <a:prstGeom prst="rect">
            <a:avLst/>
          </a:prstGeom>
        </p:spPr>
      </p:pic>
      <p:sp>
        <p:nvSpPr>
          <p:cNvPr id="11" name="Text 5"/>
          <p:cNvSpPr/>
          <p:nvPr>
            <p:custDataLst>
              <p:tags r:id="rId11"/>
            </p:custDataLst>
          </p:nvPr>
        </p:nvSpPr>
        <p:spPr>
          <a:xfrm>
            <a:off x="413381" y="1112883"/>
            <a:ext cx="3930488" cy="42062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提升电力系统可靠性</a:t>
            </a:r>
            <a:endParaRPr lang="en-US" sz="1440" dirty="0"/>
          </a:p>
        </p:txBody>
      </p:sp>
      <p:sp>
        <p:nvSpPr>
          <p:cNvPr id="12" name="Text 6"/>
          <p:cNvSpPr/>
          <p:nvPr>
            <p:custDataLst>
              <p:tags r:id="rId12"/>
            </p:custDataLst>
          </p:nvPr>
        </p:nvSpPr>
        <p:spPr>
          <a:xfrm>
            <a:off x="413381" y="1588683"/>
            <a:ext cx="3578208" cy="81381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实时监控接地线状态可显著提升电力系统可靠性，精准监测与预警能及时发现并解决潜在安全隐患，保障系统稳定运行。</a:t>
            </a:r>
            <a:endParaRPr lang="en-US" sz="1440" dirty="0"/>
          </a:p>
        </p:txBody>
      </p:sp>
      <p:sp>
        <p:nvSpPr>
          <p:cNvPr id="13" name="Text 7"/>
          <p:cNvSpPr/>
          <p:nvPr>
            <p:custDataLst>
              <p:tags r:id="rId13"/>
            </p:custDataLst>
          </p:nvPr>
        </p:nvSpPr>
        <p:spPr>
          <a:xfrm>
            <a:off x="413381" y="2962234"/>
            <a:ext cx="3709179" cy="420624"/>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优化巡检与维护流程</a:t>
            </a:r>
            <a:endParaRPr lang="en-US" sz="1440" dirty="0"/>
          </a:p>
        </p:txBody>
      </p:sp>
      <p:sp>
        <p:nvSpPr>
          <p:cNvPr id="14" name="Text 8"/>
          <p:cNvSpPr/>
          <p:nvPr>
            <p:custDataLst>
              <p:tags r:id="rId14"/>
            </p:custDataLst>
          </p:nvPr>
        </p:nvSpPr>
        <p:spPr>
          <a:xfrm>
            <a:off x="413381" y="3410291"/>
            <a:ext cx="3578208" cy="7213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实时监控系统替代传统人工巡检，通过</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互联网</a:t>
            </a: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技术实现24小时不间断监控，降低漏检误检风险，</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并通过系统自动维修调度</a:t>
            </a: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提升维护效率。</a:t>
            </a:r>
            <a:endParaRPr lang="en-US" sz="1440" dirty="0"/>
          </a:p>
        </p:txBody>
      </p:sp>
      <p:sp>
        <p:nvSpPr>
          <p:cNvPr id="15" name="Text 9"/>
          <p:cNvSpPr/>
          <p:nvPr>
            <p:custDataLst>
              <p:tags r:id="rId15"/>
            </p:custDataLst>
          </p:nvPr>
        </p:nvSpPr>
        <p:spPr>
          <a:xfrm>
            <a:off x="4895382" y="1112883"/>
            <a:ext cx="3776007" cy="42062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降低运维成本与风险</a:t>
            </a:r>
            <a:endParaRPr lang="en-US" sz="1440" dirty="0"/>
          </a:p>
        </p:txBody>
      </p:sp>
      <p:sp>
        <p:nvSpPr>
          <p:cNvPr id="16" name="Text 10"/>
          <p:cNvSpPr/>
          <p:nvPr>
            <p:custDataLst>
              <p:tags r:id="rId16"/>
            </p:custDataLst>
          </p:nvPr>
        </p:nvSpPr>
        <p:spPr>
          <a:xfrm>
            <a:off x="5186439" y="1588683"/>
            <a:ext cx="3484949" cy="813816"/>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实时监控技术减少人力物力投入，降低运维成本，自动检测与报警功能可及时响应异常，减少设备损坏与事故。</a:t>
            </a:r>
            <a:endParaRPr lang="en-US" sz="1440" dirty="0"/>
          </a:p>
        </p:txBody>
      </p:sp>
      <p:sp>
        <p:nvSpPr>
          <p:cNvPr id="17" name="Text 11"/>
          <p:cNvSpPr/>
          <p:nvPr>
            <p:custDataLst>
              <p:tags r:id="rId17"/>
            </p:custDataLst>
          </p:nvPr>
        </p:nvSpPr>
        <p:spPr>
          <a:xfrm>
            <a:off x="5038512" y="2962234"/>
            <a:ext cx="3632876" cy="42062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585"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适应现代电力系统需求</a:t>
            </a:r>
            <a:endParaRPr lang="en-US" sz="1440" dirty="0"/>
          </a:p>
        </p:txBody>
      </p:sp>
      <p:sp>
        <p:nvSpPr>
          <p:cNvPr id="18" name="Text 12"/>
          <p:cNvSpPr/>
          <p:nvPr>
            <p:custDataLst>
              <p:tags r:id="rId18"/>
            </p:custDataLst>
          </p:nvPr>
        </p:nvSpPr>
        <p:spPr>
          <a:xfrm>
            <a:off x="5223022" y="3410291"/>
            <a:ext cx="3484949" cy="813816"/>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实时监控系统提供高效解决方案，确保设备状态实时掌握，适应电力系统规模扩大与复杂度增加的发展需求。</a:t>
            </a:r>
            <a:endParaRPr lang="en-US" sz="1440" dirty="0"/>
          </a:p>
        </p:txBody>
      </p:sp>
      <p:pic>
        <p:nvPicPr>
          <p:cNvPr id="19" name="图片 18"/>
          <p:cNvPicPr>
            <a:picLocks noChangeAspect="1"/>
          </p:cNvPicPr>
          <p:nvPr/>
        </p:nvPicPr>
        <p:blipFill>
          <a:blip r:embed="rId19">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45973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开发技术介绍</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核心技术介绍</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 name="Shape 1"/>
          <p:cNvSpPr/>
          <p:nvPr>
            <p:custDataLst>
              <p:tags r:id="rId2"/>
            </p:custDataLst>
          </p:nvPr>
        </p:nvSpPr>
        <p:spPr>
          <a:xfrm>
            <a:off x="284480" y="2934970"/>
            <a:ext cx="1938655" cy="298450"/>
          </a:xfrm>
          <a:custGeom>
            <a:avLst/>
            <a:gdLst/>
            <a:ahLst/>
            <a:cxnLst/>
            <a:rect l="l" t="t" r="r" b="b"/>
            <a:pathLst>
              <a:path w="2851099" h="548640">
                <a:moveTo>
                  <a:pt x="140113" y="0"/>
                </a:moveTo>
                <a:moveTo>
                  <a:pt x="140113" y="0"/>
                </a:moveTo>
                <a:lnTo>
                  <a:pt x="2710987" y="0"/>
                </a:lnTo>
                <a:quadBezTo>
                  <a:pt x="2851099" y="0"/>
                  <a:pt x="2851099" y="140113"/>
                </a:quadBezTo>
                <a:lnTo>
                  <a:pt x="2851099" y="408527"/>
                </a:lnTo>
                <a:quadBezTo>
                  <a:pt x="2851099" y="548640"/>
                  <a:pt x="2710987" y="548640"/>
                </a:quadBezTo>
                <a:lnTo>
                  <a:pt x="140113" y="548640"/>
                </a:lnTo>
                <a:quadBezTo>
                  <a:pt x="0" y="548640"/>
                  <a:pt x="0" y="408527"/>
                </a:quadBezTo>
                <a:lnTo>
                  <a:pt x="0" y="140113"/>
                </a:lnTo>
                <a:quadBezTo>
                  <a:pt x="0" y="0"/>
                  <a:pt x="140113" y="0"/>
                </a:quadBezTo>
                <a:close/>
              </a:path>
            </a:pathLst>
          </a:custGeom>
          <a:solidFill>
            <a:srgbClr val="2273FF"/>
          </a:solidFill>
        </p:spPr>
      </p:sp>
      <p:sp>
        <p:nvSpPr>
          <p:cNvPr id="4" name="Shape 2"/>
          <p:cNvSpPr/>
          <p:nvPr>
            <p:custDataLst>
              <p:tags r:id="rId3"/>
            </p:custDataLst>
          </p:nvPr>
        </p:nvSpPr>
        <p:spPr>
          <a:xfrm>
            <a:off x="2536190" y="2938145"/>
            <a:ext cx="1938655" cy="298450"/>
          </a:xfrm>
          <a:custGeom>
            <a:avLst/>
            <a:gdLst/>
            <a:ahLst/>
            <a:cxnLst/>
            <a:rect l="l" t="t" r="r" b="b"/>
            <a:pathLst>
              <a:path w="2851099" h="548640">
                <a:moveTo>
                  <a:pt x="140113" y="0"/>
                </a:moveTo>
                <a:moveTo>
                  <a:pt x="140113" y="0"/>
                </a:moveTo>
                <a:lnTo>
                  <a:pt x="2710987" y="0"/>
                </a:lnTo>
                <a:quadBezTo>
                  <a:pt x="2851099" y="0"/>
                  <a:pt x="2851099" y="140113"/>
                </a:quadBezTo>
                <a:lnTo>
                  <a:pt x="2851099" y="408527"/>
                </a:lnTo>
                <a:quadBezTo>
                  <a:pt x="2851099" y="548640"/>
                  <a:pt x="2710987" y="548640"/>
                </a:quadBezTo>
                <a:lnTo>
                  <a:pt x="140113" y="548640"/>
                </a:lnTo>
                <a:quadBezTo>
                  <a:pt x="0" y="548640"/>
                  <a:pt x="0" y="408527"/>
                </a:quadBezTo>
                <a:lnTo>
                  <a:pt x="0" y="140113"/>
                </a:lnTo>
                <a:quadBezTo>
                  <a:pt x="0" y="0"/>
                  <a:pt x="140113" y="0"/>
                </a:quadBezTo>
                <a:close/>
              </a:path>
            </a:pathLst>
          </a:custGeom>
          <a:solidFill>
            <a:srgbClr val="2273FF"/>
          </a:solidFill>
        </p:spPr>
      </p:sp>
      <p:sp>
        <p:nvSpPr>
          <p:cNvPr id="5" name="Shape 3"/>
          <p:cNvSpPr/>
          <p:nvPr>
            <p:custDataLst>
              <p:tags r:id="rId4"/>
            </p:custDataLst>
          </p:nvPr>
        </p:nvSpPr>
        <p:spPr>
          <a:xfrm>
            <a:off x="284480" y="994410"/>
            <a:ext cx="1938655" cy="298450"/>
          </a:xfrm>
          <a:custGeom>
            <a:avLst/>
            <a:gdLst/>
            <a:ahLst/>
            <a:cxnLst/>
            <a:rect l="l" t="t" r="r" b="b"/>
            <a:pathLst>
              <a:path w="2851099" h="548640">
                <a:moveTo>
                  <a:pt x="140113" y="0"/>
                </a:moveTo>
                <a:moveTo>
                  <a:pt x="140113" y="0"/>
                </a:moveTo>
                <a:lnTo>
                  <a:pt x="2710987" y="0"/>
                </a:lnTo>
                <a:quadBezTo>
                  <a:pt x="2851099" y="0"/>
                  <a:pt x="2851099" y="140113"/>
                </a:quadBezTo>
                <a:lnTo>
                  <a:pt x="2851099" y="408527"/>
                </a:lnTo>
                <a:quadBezTo>
                  <a:pt x="2851099" y="548640"/>
                  <a:pt x="2710987" y="548640"/>
                </a:quadBezTo>
                <a:lnTo>
                  <a:pt x="140113" y="548640"/>
                </a:lnTo>
                <a:quadBezTo>
                  <a:pt x="0" y="548640"/>
                  <a:pt x="0" y="408527"/>
                </a:quadBezTo>
                <a:lnTo>
                  <a:pt x="0" y="140113"/>
                </a:lnTo>
                <a:quadBezTo>
                  <a:pt x="0" y="0"/>
                  <a:pt x="140113" y="0"/>
                </a:quadBezTo>
                <a:close/>
              </a:path>
            </a:pathLst>
          </a:custGeom>
          <a:solidFill>
            <a:srgbClr val="2273FF"/>
          </a:solidFill>
        </p:spPr>
      </p:sp>
      <p:sp>
        <p:nvSpPr>
          <p:cNvPr id="6" name="Shape 4"/>
          <p:cNvSpPr/>
          <p:nvPr>
            <p:custDataLst>
              <p:tags r:id="rId5"/>
            </p:custDataLst>
          </p:nvPr>
        </p:nvSpPr>
        <p:spPr>
          <a:xfrm>
            <a:off x="2536190" y="997585"/>
            <a:ext cx="1938655" cy="298450"/>
          </a:xfrm>
          <a:custGeom>
            <a:avLst/>
            <a:gdLst/>
            <a:ahLst/>
            <a:cxnLst/>
            <a:rect l="l" t="t" r="r" b="b"/>
            <a:pathLst>
              <a:path w="2851099" h="548640">
                <a:moveTo>
                  <a:pt x="140113" y="0"/>
                </a:moveTo>
                <a:moveTo>
                  <a:pt x="140113" y="0"/>
                </a:moveTo>
                <a:lnTo>
                  <a:pt x="2710987" y="0"/>
                </a:lnTo>
                <a:quadBezTo>
                  <a:pt x="2851099" y="0"/>
                  <a:pt x="2851099" y="140113"/>
                </a:quadBezTo>
                <a:lnTo>
                  <a:pt x="2851099" y="408527"/>
                </a:lnTo>
                <a:quadBezTo>
                  <a:pt x="2851099" y="548640"/>
                  <a:pt x="2710987" y="548640"/>
                </a:quadBezTo>
                <a:lnTo>
                  <a:pt x="140113" y="548640"/>
                </a:lnTo>
                <a:quadBezTo>
                  <a:pt x="0" y="548640"/>
                  <a:pt x="0" y="408527"/>
                </a:quadBezTo>
                <a:lnTo>
                  <a:pt x="0" y="140113"/>
                </a:lnTo>
                <a:quadBezTo>
                  <a:pt x="0" y="0"/>
                  <a:pt x="140113" y="0"/>
                </a:quadBezTo>
                <a:close/>
              </a:path>
            </a:pathLst>
          </a:custGeom>
          <a:solidFill>
            <a:srgbClr val="2273FF"/>
          </a:solidFill>
        </p:spPr>
      </p:sp>
      <p:sp>
        <p:nvSpPr>
          <p:cNvPr id="7" name="Text 5"/>
          <p:cNvSpPr/>
          <p:nvPr>
            <p:custDataLst>
              <p:tags r:id="rId6"/>
            </p:custDataLst>
          </p:nvPr>
        </p:nvSpPr>
        <p:spPr>
          <a:xfrm>
            <a:off x="284480" y="1024255"/>
            <a:ext cx="1936115" cy="266700"/>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后端开发</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6"/>
          <p:cNvSpPr/>
          <p:nvPr>
            <p:custDataLst>
              <p:tags r:id="rId7"/>
            </p:custDataLst>
          </p:nvPr>
        </p:nvSpPr>
        <p:spPr>
          <a:xfrm>
            <a:off x="284480" y="1532890"/>
            <a:ext cx="1941830" cy="1317625"/>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后端开发主要基于</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spring boot</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框架实现，并采用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JWT+spring security</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实现用户校验，采用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Maven</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作为版本依赖工具。</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7"/>
          <p:cNvSpPr/>
          <p:nvPr>
            <p:custDataLst>
              <p:tags r:id="rId8"/>
            </p:custDataLst>
          </p:nvPr>
        </p:nvSpPr>
        <p:spPr>
          <a:xfrm>
            <a:off x="2535555" y="1026795"/>
            <a:ext cx="1929765" cy="266700"/>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前端开发</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8"/>
          <p:cNvSpPr/>
          <p:nvPr>
            <p:custDataLst>
              <p:tags r:id="rId9"/>
            </p:custDataLst>
          </p:nvPr>
        </p:nvSpPr>
        <p:spPr>
          <a:xfrm>
            <a:off x="2535555" y="1535430"/>
            <a:ext cx="1917700" cy="1115695"/>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前端主要采用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Vue</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框架开发，采用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ECharts</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绘制设备分布图和数据图，并通过</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SSE</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技术获取实时数据。</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9"/>
          <p:cNvSpPr/>
          <p:nvPr>
            <p:custDataLst>
              <p:tags r:id="rId10"/>
            </p:custDataLst>
          </p:nvPr>
        </p:nvSpPr>
        <p:spPr>
          <a:xfrm>
            <a:off x="284480" y="2964815"/>
            <a:ext cx="1936115" cy="266700"/>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后端依赖</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10"/>
          <p:cNvSpPr/>
          <p:nvPr>
            <p:custDataLst>
              <p:tags r:id="rId11"/>
            </p:custDataLst>
          </p:nvPr>
        </p:nvSpPr>
        <p:spPr>
          <a:xfrm>
            <a:off x="284480" y="3474085"/>
            <a:ext cx="1941830" cy="1376045"/>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系统采用混合数据库策略，</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MySQL</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负责系统数据持久化，</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InfluxDB</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负责设备数据持久化，</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Redis</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用作临时数据存储和维修队列。此外系统还依赖</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Kafka</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接收设备数据。</a:t>
            </a:r>
            <a:endParaRPr lang="en-US" sz="1440" dirty="0"/>
          </a:p>
        </p:txBody>
      </p:sp>
      <p:sp>
        <p:nvSpPr>
          <p:cNvPr id="14" name="Text 11"/>
          <p:cNvSpPr/>
          <p:nvPr>
            <p:custDataLst>
              <p:tags r:id="rId12"/>
            </p:custDataLst>
          </p:nvPr>
        </p:nvSpPr>
        <p:spPr>
          <a:xfrm>
            <a:off x="2535555" y="2967355"/>
            <a:ext cx="1929765" cy="266700"/>
          </a:xfrm>
          <a:prstGeom prst="rect">
            <a:avLst/>
          </a:prstGeom>
          <a:noFill/>
        </p:spPr>
        <p:txBody>
          <a:bodyPr wrap="square" lIns="95250" tIns="95250" rIns="95250" bIns="95250" rtlCol="0" anchor="ct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依赖部署</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12"/>
          <p:cNvSpPr/>
          <p:nvPr>
            <p:custDataLst>
              <p:tags r:id="rId13"/>
            </p:custDataLst>
          </p:nvPr>
        </p:nvSpPr>
        <p:spPr>
          <a:xfrm>
            <a:off x="2535555" y="3476625"/>
            <a:ext cx="1917700" cy="1374140"/>
          </a:xfrm>
          <a:prstGeom prst="rect">
            <a:avLst/>
          </a:prstGeom>
          <a:noFill/>
        </p:spPr>
        <p:txBody>
          <a:bodyPr wrap="square" lIns="95250" tIns="95250" rIns="95250" bIns="95250" rtlCol="0" anchor="t">
            <a:noAutofit/>
          </a:bodyPr>
          <a:lstStyle/>
          <a:p>
            <a:pPr marL="0" indent="0">
              <a:lnSpc>
                <a:spcPct val="100000"/>
              </a:lnSpc>
              <a:spcBef>
                <a:spcPts val="375"/>
              </a:spcBef>
              <a:buNone/>
            </a:pP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系统依赖多种数据库以及</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Kafka</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消息队列，为简化开发和部署流程，采用</a:t>
            </a:r>
            <a:r>
              <a:rPr lang="en-US" altLang="zh-CN"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Docker</a:t>
            </a:r>
            <a:r>
              <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容器技术部署依赖。</a:t>
            </a:r>
            <a:endParaRPr lang="zh-CN" altLang="en-US" sz="1150"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6" name="图片 15"/>
          <p:cNvPicPr>
            <a:picLocks noChangeAspect="1"/>
          </p:cNvPicPr>
          <p:nvPr/>
        </p:nvPicPr>
        <p:blipFill>
          <a:blip r:embed="rId14">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pic>
        <p:nvPicPr>
          <p:cNvPr id="17" name="图片 16" descr="PixPin_2025-06-14_12-52-34"/>
          <p:cNvPicPr>
            <a:picLocks noChangeAspect="1"/>
          </p:cNvPicPr>
          <p:nvPr/>
        </p:nvPicPr>
        <p:blipFill>
          <a:blip r:embed="rId15"/>
          <a:stretch>
            <a:fillRect/>
          </a:stretch>
        </p:blipFill>
        <p:spPr>
          <a:xfrm>
            <a:off x="4979670" y="1349375"/>
            <a:ext cx="4067810" cy="2384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1749" y="1142605"/>
            <a:ext cx="3569874" cy="245973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1950" b="1" dirty="0">
                <a:solidFill>
                  <a:srgbClr val="2273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440" dirty="0"/>
          </a:p>
        </p:txBody>
      </p:sp>
      <p:sp>
        <p:nvSpPr>
          <p:cNvPr id="3" name="Text 1"/>
          <p:cNvSpPr/>
          <p:nvPr/>
        </p:nvSpPr>
        <p:spPr>
          <a:xfrm>
            <a:off x="3236460" y="2034145"/>
            <a:ext cx="4523745" cy="64008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系统</a:t>
            </a:r>
            <a:r>
              <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分析</a:t>
            </a:r>
            <a:endParaRPr lang="zh-CN" altLang="en-US" sz="2590"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63829" y="172641"/>
            <a:ext cx="8861883" cy="5410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rPr>
              <a:t>可行性分析</a:t>
            </a:r>
            <a:endParaRPr lang="zh-CN" altLang="en-US" sz="2015" b="1" dirty="0">
              <a:solidFill>
                <a:srgbClr val="00070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3" name="Image 0" descr="preencoded.png"/>
          <p:cNvPicPr>
            <a:picLocks noChangeAspect="1"/>
          </p:cNvPicPr>
          <p:nvPr>
            <p:custDataLst>
              <p:tags r:id="rId2"/>
            </p:custDataLst>
          </p:nvPr>
        </p:nvPicPr>
        <p:blipFill>
          <a:blip r:embed="rId3"/>
          <a:stretch>
            <a:fillRect/>
          </a:stretch>
        </p:blipFill>
        <p:spPr>
          <a:xfrm>
            <a:off x="263286" y="973100"/>
            <a:ext cx="4209837" cy="1701083"/>
          </a:xfrm>
          <a:prstGeom prst="rect">
            <a:avLst/>
          </a:prstGeom>
        </p:spPr>
      </p:pic>
      <p:pic>
        <p:nvPicPr>
          <p:cNvPr id="4" name="Image 1" descr="preencoded.png"/>
          <p:cNvPicPr>
            <a:picLocks noChangeAspect="1"/>
          </p:cNvPicPr>
          <p:nvPr>
            <p:custDataLst>
              <p:tags r:id="rId4"/>
            </p:custDataLst>
          </p:nvPr>
        </p:nvPicPr>
        <p:blipFill>
          <a:blip r:embed="rId5"/>
          <a:stretch>
            <a:fillRect/>
          </a:stretch>
        </p:blipFill>
        <p:spPr>
          <a:xfrm>
            <a:off x="4670877" y="973100"/>
            <a:ext cx="4209837" cy="1701083"/>
          </a:xfrm>
          <a:prstGeom prst="rect">
            <a:avLst/>
          </a:prstGeom>
        </p:spPr>
      </p:pic>
      <p:pic>
        <p:nvPicPr>
          <p:cNvPr id="5" name="Image 2" descr="preencoded.png"/>
          <p:cNvPicPr>
            <a:picLocks noChangeAspect="1"/>
          </p:cNvPicPr>
          <p:nvPr>
            <p:custDataLst>
              <p:tags r:id="rId6"/>
            </p:custDataLst>
          </p:nvPr>
        </p:nvPicPr>
        <p:blipFill>
          <a:blip r:embed="rId7"/>
          <a:stretch>
            <a:fillRect/>
          </a:stretch>
        </p:blipFill>
        <p:spPr>
          <a:xfrm>
            <a:off x="263286" y="2853664"/>
            <a:ext cx="4209898" cy="1700784"/>
          </a:xfrm>
          <a:prstGeom prst="rect">
            <a:avLst/>
          </a:prstGeom>
        </p:spPr>
      </p:pic>
      <p:pic>
        <p:nvPicPr>
          <p:cNvPr id="6" name="Image 3" descr="preencoded.png"/>
          <p:cNvPicPr>
            <a:picLocks noChangeAspect="1"/>
          </p:cNvPicPr>
          <p:nvPr>
            <p:custDataLst>
              <p:tags r:id="rId8"/>
            </p:custDataLst>
          </p:nvPr>
        </p:nvPicPr>
        <p:blipFill>
          <a:blip r:embed="rId9"/>
          <a:stretch>
            <a:fillRect/>
          </a:stretch>
        </p:blipFill>
        <p:spPr>
          <a:xfrm>
            <a:off x="4670425" y="2853664"/>
            <a:ext cx="4209898" cy="1700784"/>
          </a:xfrm>
          <a:prstGeom prst="rect">
            <a:avLst/>
          </a:prstGeom>
        </p:spPr>
      </p:pic>
      <p:sp>
        <p:nvSpPr>
          <p:cNvPr id="8" name="Text 2"/>
          <p:cNvSpPr/>
          <p:nvPr>
            <p:custDataLst>
              <p:tags r:id="rId10"/>
            </p:custDataLst>
          </p:nvPr>
        </p:nvSpPr>
        <p:spPr>
          <a:xfrm>
            <a:off x="366908" y="1083974"/>
            <a:ext cx="4002593" cy="41148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技术可行性</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9" name="Text 3"/>
          <p:cNvSpPr/>
          <p:nvPr>
            <p:custDataLst>
              <p:tags r:id="rId11"/>
            </p:custDataLst>
          </p:nvPr>
        </p:nvSpPr>
        <p:spPr>
          <a:xfrm>
            <a:off x="386715" y="1488440"/>
            <a:ext cx="3586480" cy="8978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系统依赖成熟的工业级中间件平台，关键技术组件Kafka、InfluxDB、Redis和MySQL等技术已在互联网领域被广泛应用</a:t>
            </a:r>
            <a:r>
              <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a:t>
            </a: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技术风险可控。</a:t>
            </a:r>
            <a:r>
              <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且</a:t>
            </a: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基于Spring Boot和Vue主流开源框架，开发难度显著降低</a:t>
            </a:r>
            <a:r>
              <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a:t>
            </a:r>
            <a:endPar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0" name="Text 4"/>
          <p:cNvSpPr/>
          <p:nvPr>
            <p:custDataLst>
              <p:tags r:id="rId12"/>
            </p:custDataLst>
          </p:nvPr>
        </p:nvSpPr>
        <p:spPr>
          <a:xfrm>
            <a:off x="4670877" y="1083974"/>
            <a:ext cx="4050449" cy="41148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经济可行性</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1" name="Text 5"/>
          <p:cNvSpPr/>
          <p:nvPr>
            <p:custDataLst>
              <p:tags r:id="rId13"/>
            </p:custDataLst>
          </p:nvPr>
        </p:nvSpPr>
        <p:spPr>
          <a:xfrm>
            <a:off x="5239344" y="1495192"/>
            <a:ext cx="3481982" cy="897890"/>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系统建设总成本主要包括硬件设备及开发人力投入，但硬件设备不在本系统考虑范围之内，且开发使用软件均为免费产品无需额外付费。</a:t>
            </a:r>
            <a:r>
              <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此外系统能够降低人力成本，具有一定经济效益。</a:t>
            </a:r>
            <a:endParaRPr lang="zh-CN" alt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6"/>
          <p:cNvSpPr/>
          <p:nvPr>
            <p:custDataLst>
              <p:tags r:id="rId14"/>
            </p:custDataLst>
          </p:nvPr>
        </p:nvSpPr>
        <p:spPr>
          <a:xfrm>
            <a:off x="366908" y="2954248"/>
            <a:ext cx="3400597" cy="41148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法律可行性</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3" name="Text 7"/>
          <p:cNvSpPr/>
          <p:nvPr>
            <p:custDataLst>
              <p:tags r:id="rId15"/>
            </p:custDataLst>
          </p:nvPr>
        </p:nvSpPr>
        <p:spPr>
          <a:xfrm>
            <a:off x="386715" y="3413760"/>
            <a:ext cx="3586480" cy="8978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数据采集环节需严格验证数据来源设备的合法性，避免恶意数据，同时要避免设备数据泄露。数据库的用户密码、设备API秘钥等信息需加密存储，符合GDPR及中国隐私保护要求。</a:t>
            </a:r>
            <a:endPar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4" name="Text 8"/>
          <p:cNvSpPr/>
          <p:nvPr>
            <p:custDataLst>
              <p:tags r:id="rId16"/>
            </p:custDataLst>
          </p:nvPr>
        </p:nvSpPr>
        <p:spPr>
          <a:xfrm>
            <a:off x="5356675" y="2954248"/>
            <a:ext cx="3364651" cy="41148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操作可行性</a:t>
            </a:r>
            <a:endParaRPr lang="zh-CN" altLang="en-US" sz="144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9"/>
          <p:cNvSpPr/>
          <p:nvPr>
            <p:custDataLst>
              <p:tags r:id="rId17"/>
            </p:custDataLst>
          </p:nvPr>
        </p:nvSpPr>
        <p:spPr>
          <a:xfrm>
            <a:off x="5477745" y="3414018"/>
            <a:ext cx="3243581" cy="1075055"/>
          </a:xfrm>
          <a:prstGeom prst="rect">
            <a:avLst/>
          </a:prstGeom>
          <a:noFill/>
        </p:spPr>
        <p:txBody>
          <a:bodyPr wrap="square" lIns="95250" tIns="95250" rIns="95250" bIns="95250" rtlCol="0" anchor="t">
            <a:spAutoFit/>
          </a:bodyPr>
          <a:lstStyle/>
          <a:p>
            <a:pPr marL="0" indent="0" algn="l">
              <a:lnSpc>
                <a:spcPct val="100000"/>
              </a:lnSpc>
              <a:spcBef>
                <a:spcPts val="375"/>
              </a:spcBef>
              <a:buNone/>
            </a:pPr>
            <a:r>
              <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操作设计兼顾电力运维人员的使用习惯与技术门槛，学习和参考市面上主流的系统操作设计。前端可视化看板提供完善且直观的操作界面，通借助统计图和通知功能直观展示接地线数据和实时状态，大大降低系统操作复杂度。</a:t>
            </a:r>
            <a:endParaRPr lang="en-US" sz="11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7" name="图片 16"/>
          <p:cNvPicPr>
            <a:picLocks noChangeAspect="1"/>
          </p:cNvPicPr>
          <p:nvPr/>
        </p:nvPicPr>
        <p:blipFill>
          <a:blip r:embed="rId18">
            <a:clrChange>
              <a:clrFrom>
                <a:srgbClr val="FFFFFF">
                  <a:alpha val="100000"/>
                </a:srgbClr>
              </a:clrFrom>
              <a:clrTo>
                <a:srgbClr val="FFFFFF">
                  <a:alpha val="100000"/>
                  <a:alpha val="0"/>
                </a:srgbClr>
              </a:clrTo>
            </a:clrChange>
          </a:blip>
          <a:stretch>
            <a:fillRect/>
          </a:stretch>
        </p:blipFill>
        <p:spPr>
          <a:xfrm>
            <a:off x="7019925" y="0"/>
            <a:ext cx="2124075" cy="567690"/>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0.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00.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1.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2.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3.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4.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5.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6.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7.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8.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109.xml><?xml version="1.0" encoding="utf-8"?>
<p:tagLst xmlns:p="http://schemas.openxmlformats.org/presentationml/2006/main">
  <p:tag name="KSO_WM_DIAGRAM_VIRTUALLY_FRAME" val="{&quot;height&quot;:276.12,&quot;left&quot;:19.963543307086614,&quot;top&quot;:73.94574803149607,&quot;width&quot;:679.0329133858266}"/>
</p:tagLst>
</file>

<file path=ppt/tags/tag11.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10.xml><?xml version="1.0" encoding="utf-8"?>
<p:tagLst xmlns:p="http://schemas.openxmlformats.org/presentationml/2006/main">
  <p:tag name="KSO_WM_DIAGRAM_VIRTUALLY_FRAME" val="{&quot;height&quot;:276.12,&quot;left&quot;:19.963543307086614,&quot;top&quot;:73.94574803149607,&quot;width&quot;:679.0329133858266}"/>
</p:tagLst>
</file>

<file path=ppt/tags/tag111.xml><?xml version="1.0" encoding="utf-8"?>
<p:tagLst xmlns:p="http://schemas.openxmlformats.org/presentationml/2006/main">
  <p:tag name="KSO_WM_DIAGRAM_VIRTUALLY_FRAME" val="{&quot;height&quot;:276.12,&quot;left&quot;:19.963543307086614,&quot;top&quot;:73.94574803149607,&quot;width&quot;:679.0329133858266}"/>
</p:tagLst>
</file>

<file path=ppt/tags/tag112.xml><?xml version="1.0" encoding="utf-8"?>
<p:tagLst xmlns:p="http://schemas.openxmlformats.org/presentationml/2006/main">
  <p:tag name="KSO_WM_DIAGRAM_VIRTUALLY_FRAME" val="{&quot;height&quot;:276.12,&quot;left&quot;:19.963543307086614,&quot;top&quot;:73.94574803149607,&quot;width&quot;:679.0329133858266}"/>
</p:tagLst>
</file>

<file path=ppt/tags/tag113.xml><?xml version="1.0" encoding="utf-8"?>
<p:tagLst xmlns:p="http://schemas.openxmlformats.org/presentationml/2006/main">
  <p:tag name="KSO_WM_DIAGRAM_VIRTUALLY_FRAME" val="{&quot;height&quot;:276.12,&quot;left&quot;:19.963543307086614,&quot;top&quot;:73.94574803149607,&quot;width&quot;:679.0329133858266}"/>
</p:tagLst>
</file>

<file path=ppt/tags/tag114.xml><?xml version="1.0" encoding="utf-8"?>
<p:tagLst xmlns:p="http://schemas.openxmlformats.org/presentationml/2006/main">
  <p:tag name="KSO_WM_DIAGRAM_VIRTUALLY_FRAME" val="{&quot;height&quot;:276.12,&quot;left&quot;:19.963543307086614,&quot;top&quot;:73.94574803149607,&quot;width&quot;:679.0329133858266}"/>
</p:tagLst>
</file>

<file path=ppt/tags/tag115.xml><?xml version="1.0" encoding="utf-8"?>
<p:tagLst xmlns:p="http://schemas.openxmlformats.org/presentationml/2006/main">
  <p:tag name="KSO_WM_DIAGRAM_VIRTUALLY_FRAME" val="{&quot;height&quot;:276.12,&quot;left&quot;:19.963543307086614,&quot;top&quot;:73.94574803149607,&quot;width&quot;:679.0329133858266}"/>
</p:tagLst>
</file>

<file path=ppt/tags/tag116.xml><?xml version="1.0" encoding="utf-8"?>
<p:tagLst xmlns:p="http://schemas.openxmlformats.org/presentationml/2006/main">
  <p:tag name="KSO_WM_DIAGRAM_VIRTUALLY_FRAME" val="{&quot;height&quot;:276.12,&quot;left&quot;:19.963543307086614,&quot;top&quot;:73.94574803149607,&quot;width&quot;:679.0329133858266}"/>
</p:tagLst>
</file>

<file path=ppt/tags/tag117.xml><?xml version="1.0" encoding="utf-8"?>
<p:tagLst xmlns:p="http://schemas.openxmlformats.org/presentationml/2006/main">
  <p:tag name="KSO_WM_DIAGRAM_VIRTUALLY_FRAME" val="{&quot;height&quot;:276.12,&quot;left&quot;:19.963543307086614,&quot;top&quot;:73.94574803149607,&quot;width&quot;:679.0329133858266}"/>
</p:tagLst>
</file>

<file path=ppt/tags/tag118.xml><?xml version="1.0" encoding="utf-8"?>
<p:tagLst xmlns:p="http://schemas.openxmlformats.org/presentationml/2006/main">
  <p:tag name="KSO_WM_DIAGRAM_VIRTUALLY_FRAME" val="{&quot;height&quot;:276.12,&quot;left&quot;:19.963543307086614,&quot;top&quot;:73.94574803149607,&quot;width&quot;:679.0329133858266}"/>
</p:tagLst>
</file>

<file path=ppt/tags/tag119.xml><?xml version="1.0" encoding="utf-8"?>
<p:tagLst xmlns:p="http://schemas.openxmlformats.org/presentationml/2006/main">
  <p:tag name="KSO_WM_DIAGRAM_VIRTUALLY_FRAME" val="{&quot;height&quot;:276.12,&quot;left&quot;:19.963543307086614,&quot;top&quot;:73.94574803149607,&quot;width&quot;:679.0329133858266}"/>
</p:tagLst>
</file>

<file path=ppt/tags/tag12.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20.xml><?xml version="1.0" encoding="utf-8"?>
<p:tagLst xmlns:p="http://schemas.openxmlformats.org/presentationml/2006/main">
  <p:tag name="KSO_WM_DIAGRAM_VIRTUALLY_FRAME" val="{&quot;height&quot;:276.12,&quot;left&quot;:19.963543307086614,&quot;top&quot;:73.94574803149607,&quot;width&quot;:679.0329133858266}"/>
</p:tagLst>
</file>

<file path=ppt/tags/tag121.xml><?xml version="1.0" encoding="utf-8"?>
<p:tagLst xmlns:p="http://schemas.openxmlformats.org/presentationml/2006/main">
  <p:tag name="KSO_WM_DIAGRAM_VIRTUALLY_FRAME" val="{&quot;height&quot;:276.12,&quot;left&quot;:19.963543307086614,&quot;top&quot;:73.94574803149607,&quot;width&quot;:679.0329133858266}"/>
</p:tagLst>
</file>

<file path=ppt/tags/tag122.xml><?xml version="1.0" encoding="utf-8"?>
<p:tagLst xmlns:p="http://schemas.openxmlformats.org/presentationml/2006/main">
  <p:tag name="KSO_WM_DIAGRAM_VIRTUALLY_FRAME" val="{&quot;height&quot;:276.12,&quot;left&quot;:19.963543307086614,&quot;top&quot;:73.94574803149607,&quot;width&quot;:679.0329133858266}"/>
</p:tagLst>
</file>

<file path=ppt/tags/tag123.xml><?xml version="1.0" encoding="utf-8"?>
<p:tagLst xmlns:p="http://schemas.openxmlformats.org/presentationml/2006/main">
  <p:tag name="KSO_WM_DIAGRAM_VIRTUALLY_FRAME" val="{&quot;height&quot;:276.12,&quot;left&quot;:19.963543307086614,&quot;top&quot;:73.94574803149607,&quot;width&quot;:679.0329133858266}"/>
</p:tagLst>
</file>

<file path=ppt/tags/tag124.xml><?xml version="1.0" encoding="utf-8"?>
<p:tagLst xmlns:p="http://schemas.openxmlformats.org/presentationml/2006/main">
  <p:tag name="KSO_WM_DIAGRAM_VIRTUALLY_FRAME" val="{&quot;height&quot;:276.12,&quot;left&quot;:19.963543307086614,&quot;top&quot;:73.94574803149607,&quot;width&quot;:679.0329133858266}"/>
</p:tagLst>
</file>

<file path=ppt/tags/tag125.xml><?xml version="1.0" encoding="utf-8"?>
<p:tagLst xmlns:p="http://schemas.openxmlformats.org/presentationml/2006/main">
  <p:tag name="KSO_WM_DIAGRAM_VIRTUALLY_FRAME" val="{&quot;height&quot;:276.12,&quot;left&quot;:19.963543307086614,&quot;top&quot;:73.94574803149607,&quot;width&quot;:679.0329133858266}"/>
</p:tagLst>
</file>

<file path=ppt/tags/tag126.xml><?xml version="1.0" encoding="utf-8"?>
<p:tagLst xmlns:p="http://schemas.openxmlformats.org/presentationml/2006/main">
  <p:tag name="KSO_WM_DIAGRAM_VIRTUALLY_FRAME" val="{&quot;height&quot;:276.12,&quot;left&quot;:19.963543307086614,&quot;top&quot;:73.94574803149607,&quot;width&quot;:679.0329133858266}"/>
</p:tagLst>
</file>

<file path=ppt/tags/tag127.xml><?xml version="1.0" encoding="utf-8"?>
<p:tagLst xmlns:p="http://schemas.openxmlformats.org/presentationml/2006/main">
  <p:tag name="KSO_WM_DIAGRAM_VIRTUALLY_FRAME" val="{&quot;height&quot;:276.12,&quot;left&quot;:19.963543307086614,&quot;top&quot;:73.94574803149607,&quot;width&quot;:679.0329133858266}"/>
</p:tagLst>
</file>

<file path=ppt/tags/tag128.xml><?xml version="1.0" encoding="utf-8"?>
<p:tagLst xmlns:p="http://schemas.openxmlformats.org/presentationml/2006/main">
  <p:tag name="KSO_WM_DIAGRAM_VIRTUALLY_FRAME" val="{&quot;height&quot;:276.12,&quot;left&quot;:19.963543307086614,&quot;top&quot;:73.94574803149607,&quot;width&quot;:679.0329133858266}"/>
</p:tagLst>
</file>

<file path=ppt/tags/tag129.xml><?xml version="1.0" encoding="utf-8"?>
<p:tagLst xmlns:p="http://schemas.openxmlformats.org/presentationml/2006/main">
  <p:tag name="KSO_WM_DIAGRAM_VIRTUALLY_FRAME" val="{&quot;height&quot;:399.908188976378,&quot;left&quot;:28.5,&quot;top&quot;:57.6,&quot;width&quot;:663}"/>
</p:tagLst>
</file>

<file path=ppt/tags/tag13.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30.xml><?xml version="1.0" encoding="utf-8"?>
<p:tagLst xmlns:p="http://schemas.openxmlformats.org/presentationml/2006/main">
  <p:tag name="KSO_WM_DIAGRAM_VIRTUALLY_FRAME" val="{&quot;height&quot;:399.908188976378,&quot;left&quot;:28.5,&quot;top&quot;:57.6,&quot;width&quot;:663}"/>
</p:tagLst>
</file>

<file path=ppt/tags/tag131.xml><?xml version="1.0" encoding="utf-8"?>
<p:tagLst xmlns:p="http://schemas.openxmlformats.org/presentationml/2006/main">
  <p:tag name="KSO_WM_DIAGRAM_VIRTUALLY_FRAME" val="{&quot;height&quot;:399.908188976378,&quot;left&quot;:28.5,&quot;top&quot;:57.6,&quot;width&quot;:663}"/>
</p:tagLst>
</file>

<file path=ppt/tags/tag132.xml><?xml version="1.0" encoding="utf-8"?>
<p:tagLst xmlns:p="http://schemas.openxmlformats.org/presentationml/2006/main">
  <p:tag name="KSO_WM_DIAGRAM_VIRTUALLY_FRAME" val="{&quot;height&quot;:399.908188976378,&quot;left&quot;:28.5,&quot;top&quot;:57.6,&quot;width&quot;:663}"/>
</p:tagLst>
</file>

<file path=ppt/tags/tag133.xml><?xml version="1.0" encoding="utf-8"?>
<p:tagLst xmlns:p="http://schemas.openxmlformats.org/presentationml/2006/main">
  <p:tag name="KSO_WM_DIAGRAM_VIRTUALLY_FRAME" val="{&quot;height&quot;:399.908188976378,&quot;left&quot;:28.5,&quot;top&quot;:57.6,&quot;width&quot;:663}"/>
</p:tagLst>
</file>

<file path=ppt/tags/tag134.xml><?xml version="1.0" encoding="utf-8"?>
<p:tagLst xmlns:p="http://schemas.openxmlformats.org/presentationml/2006/main">
  <p:tag name="KSO_WM_DIAGRAM_VIRTUALLY_FRAME" val="{&quot;height&quot;:399.908188976378,&quot;left&quot;:28.5,&quot;top&quot;:57.6,&quot;width&quot;:663}"/>
</p:tagLst>
</file>

<file path=ppt/tags/tag135.xml><?xml version="1.0" encoding="utf-8"?>
<p:tagLst xmlns:p="http://schemas.openxmlformats.org/presentationml/2006/main">
  <p:tag name="KSO_WM_DIAGRAM_VIRTUALLY_FRAME" val="{&quot;height&quot;:399.908188976378,&quot;left&quot;:28.5,&quot;top&quot;:57.6,&quot;width&quot;:663}"/>
</p:tagLst>
</file>

<file path=ppt/tags/tag136.xml><?xml version="1.0" encoding="utf-8"?>
<p:tagLst xmlns:p="http://schemas.openxmlformats.org/presentationml/2006/main">
  <p:tag name="KSO_WM_DIAGRAM_VIRTUALLY_FRAME" val="{&quot;height&quot;:399.908188976378,&quot;left&quot;:28.5,&quot;top&quot;:57.6,&quot;width&quot;:663}"/>
</p:tagLst>
</file>

<file path=ppt/tags/tag137.xml><?xml version="1.0" encoding="utf-8"?>
<p:tagLst xmlns:p="http://schemas.openxmlformats.org/presentationml/2006/main">
  <p:tag name="KSO_WM_DIAGRAM_VIRTUALLY_FRAME" val="{&quot;height&quot;:399.908188976378,&quot;left&quot;:28.5,&quot;top&quot;:57.6,&quot;width&quot;:663}"/>
</p:tagLst>
</file>

<file path=ppt/tags/tag138.xml><?xml version="1.0" encoding="utf-8"?>
<p:tagLst xmlns:p="http://schemas.openxmlformats.org/presentationml/2006/main">
  <p:tag name="KSO_WM_DIAGRAM_VIRTUALLY_FRAME" val="{&quot;height&quot;:399.908188976378,&quot;left&quot;:28.5,&quot;top&quot;:57.6,&quot;width&quot;:663}"/>
</p:tagLst>
</file>

<file path=ppt/tags/tag139.xml><?xml version="1.0" encoding="utf-8"?>
<p:tagLst xmlns:p="http://schemas.openxmlformats.org/presentationml/2006/main">
  <p:tag name="KSO_WM_DIAGRAM_VIRTUALLY_FRAME" val="{&quot;height&quot;:399.908188976378,&quot;left&quot;:28.5,&quot;top&quot;:57.6,&quot;width&quot;:663}"/>
</p:tagLst>
</file>

<file path=ppt/tags/tag14.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140.xml><?xml version="1.0" encoding="utf-8"?>
<p:tagLst xmlns:p="http://schemas.openxmlformats.org/presentationml/2006/main">
  <p:tag name="KSO_WM_DIAGRAM_VIRTUALLY_FRAME" val="{&quot;height&quot;:399.908188976378,&quot;left&quot;:28.5,&quot;top&quot;:57.6,&quot;width&quot;:663}"/>
</p:tagLst>
</file>

<file path=ppt/tags/tag141.xml><?xml version="1.0" encoding="utf-8"?>
<p:tagLst xmlns:p="http://schemas.openxmlformats.org/presentationml/2006/main">
  <p:tag name="KSO_WM_DIAGRAM_VIRTUALLY_FRAME" val="{&quot;height&quot;:399.908188976378,&quot;left&quot;:28.5,&quot;top&quot;:57.6,&quot;width&quot;:663}"/>
</p:tagLst>
</file>

<file path=ppt/tags/tag142.xml><?xml version="1.0" encoding="utf-8"?>
<p:tagLst xmlns:p="http://schemas.openxmlformats.org/presentationml/2006/main">
  <p:tag name="KSO_WM_DIAGRAM_VIRTUALLY_FRAME" val="{&quot;height&quot;:399.908188976378,&quot;left&quot;:28.5,&quot;top&quot;:57.6,&quot;width&quot;:663}"/>
</p:tagLst>
</file>

<file path=ppt/tags/tag143.xml><?xml version="1.0" encoding="utf-8"?>
<p:tagLst xmlns:p="http://schemas.openxmlformats.org/presentationml/2006/main">
  <p:tag name="KSO_WM_DIAGRAM_VIRTUALLY_FRAME" val="{&quot;height&quot;:399.908188976378,&quot;left&quot;:28.5,&quot;top&quot;:57.6,&quot;width&quot;:663}"/>
</p:tagLst>
</file>

<file path=ppt/tags/tag144.xml><?xml version="1.0" encoding="utf-8"?>
<p:tagLst xmlns:p="http://schemas.openxmlformats.org/presentationml/2006/main">
  <p:tag name="KSO_WM_DIAGRAM_VIRTUALLY_FRAME" val="{&quot;height&quot;:399.908188976378,&quot;left&quot;:28.5,&quot;top&quot;:57.6,&quot;width&quot;:663}"/>
</p:tagLst>
</file>

<file path=ppt/tags/tag145.xml><?xml version="1.0" encoding="utf-8"?>
<p:tagLst xmlns:p="http://schemas.openxmlformats.org/presentationml/2006/main">
  <p:tag name="KSO_WM_DIAGRAM_VIRTUALLY_FRAME" val="{&quot;height&quot;:399.908188976378,&quot;left&quot;:28.5,&quot;top&quot;:57.6,&quot;width&quot;:663}"/>
</p:tagLst>
</file>

<file path=ppt/tags/tag146.xml><?xml version="1.0" encoding="utf-8"?>
<p:tagLst xmlns:p="http://schemas.openxmlformats.org/presentationml/2006/main">
  <p:tag name="KSO_WM_DIAGRAM_VIRTUALLY_FRAME" val="{&quot;height&quot;:399.908188976378,&quot;left&quot;:28.5,&quot;top&quot;:57.6,&quot;width&quot;:663}"/>
</p:tagLst>
</file>

<file path=ppt/tags/tag147.xml><?xml version="1.0" encoding="utf-8"?>
<p:tagLst xmlns:p="http://schemas.openxmlformats.org/presentationml/2006/main">
  <p:tag name="KSO_WM_DIAGRAM_VIRTUALLY_FRAME" val="{&quot;height&quot;:399.908188976378,&quot;left&quot;:28.5,&quot;top&quot;:57.6,&quot;width&quot;:663}"/>
</p:tagLst>
</file>

<file path=ppt/tags/tag148.xml><?xml version="1.0" encoding="utf-8"?>
<p:tagLst xmlns:p="http://schemas.openxmlformats.org/presentationml/2006/main">
  <p:tag name="KSO_WM_DIAGRAM_VIRTUALLY_FRAME" val="{&quot;height&quot;:399.908188976378,&quot;left&quot;:28.5,&quot;top&quot;:57.6,&quot;width&quot;:663}"/>
</p:tagLst>
</file>

<file path=ppt/tags/tag149.xml><?xml version="1.0" encoding="utf-8"?>
<p:tagLst xmlns:p="http://schemas.openxmlformats.org/presentationml/2006/main">
  <p:tag name="KSO_WM_DIAGRAM_VIRTUALLY_FRAME" val="{&quot;height&quot;:399.908188976378,&quot;left&quot;:28.5,&quot;top&quot;:57.6,&quot;width&quot;:663}"/>
</p:tagLst>
</file>

<file path=ppt/tags/tag15.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150.xml><?xml version="1.0" encoding="utf-8"?>
<p:tagLst xmlns:p="http://schemas.openxmlformats.org/presentationml/2006/main">
  <p:tag name="KSO_WM_DIAGRAM_VIRTUALLY_FRAME" val="{&quot;height&quot;:399.908188976378,&quot;left&quot;:28.5,&quot;top&quot;:57.6,&quot;width&quot;:663}"/>
</p:tagLst>
</file>

<file path=ppt/tags/tag151.xml><?xml version="1.0" encoding="utf-8"?>
<p:tagLst xmlns:p="http://schemas.openxmlformats.org/presentationml/2006/main">
  <p:tag name="KSO_WM_DIAGRAM_VIRTUALLY_FRAME" val="{&quot;height&quot;:399.908188976378,&quot;left&quot;:28.5,&quot;top&quot;:57.6,&quot;width&quot;:663}"/>
</p:tagLst>
</file>

<file path=ppt/tags/tag152.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3.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4.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5.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6.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7.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8.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59.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6.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160.xml><?xml version="1.0" encoding="utf-8"?>
<p:tagLst xmlns:p="http://schemas.openxmlformats.org/presentationml/2006/main">
  <p:tag name="KSO_WM_DIAGRAM_VIRTUALLY_FRAME" val="{&quot;height&quot;:284.3863779527559,&quot;left&quot;:29.63700787401574,&quot;top&quot;:91.5823622047244,&quot;width&quot;:491.4270078740157}"/>
</p:tagLst>
</file>

<file path=ppt/tags/tag161.xml><?xml version="1.0" encoding="utf-8"?>
<p:tagLst xmlns:p="http://schemas.openxmlformats.org/presentationml/2006/main">
  <p:tag name="commondata" val="eyJoZGlkIjoiZTUyMmE1ODBhYzg0MTAyYTY1MjY5MzlhMTZhZmZkZjkifQ=="/>
</p:tagLst>
</file>

<file path=ppt/tags/tag17.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18.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19.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20.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1.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2.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3.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4.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5.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6.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7.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8.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29.xml><?xml version="1.0" encoding="utf-8"?>
<p:tagLst xmlns:p="http://schemas.openxmlformats.org/presentationml/2006/main">
  <p:tag name="KSO_WM_DIAGRAM_VIRTUALLY_FRAME" val="{&quot;height&quot;:275.976062992126,&quot;left&quot;:17.923149606299212,&quot;top&quot;:77.04929133858268,&quot;width&quot;:684.1537007874015}"/>
</p:tagLst>
</file>

<file path=ppt/tags/tag3.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30.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1.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2.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3.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4.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5.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6.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7.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8.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39.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40.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1.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2.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3.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4.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5.xml><?xml version="1.0" encoding="utf-8"?>
<p:tagLst xmlns:p="http://schemas.openxmlformats.org/presentationml/2006/main">
  <p:tag name="KSO_WM_DIAGRAM_VIRTUALLY_FRAME" val="{&quot;height&quot;:283.64755905511805,&quot;left&quot;:20.691732283464567,&quot;top&quot;:75.8484251968504,&quot;width&quot;:678.6165354330709}"/>
</p:tagLst>
</file>

<file path=ppt/tags/tag46.xml><?xml version="1.0" encoding="utf-8"?>
<p:tagLst xmlns:p="http://schemas.openxmlformats.org/presentationml/2006/main">
  <p:tag name="KSO_WM_DIAGRAM_VIRTUALLY_FRAME" val="{&quot;height&quot;:303.65,&quot;left&quot;:22.391968503937008,&quot;top&quot;:78.3,&quot;width&quot;:332.29803149606295}"/>
</p:tagLst>
</file>

<file path=ppt/tags/tag47.xml><?xml version="1.0" encoding="utf-8"?>
<p:tagLst xmlns:p="http://schemas.openxmlformats.org/presentationml/2006/main">
  <p:tag name="KSO_WM_DIAGRAM_VIRTUALLY_FRAME" val="{&quot;height&quot;:303.65,&quot;left&quot;:22.391968503937008,&quot;top&quot;:78.3,&quot;width&quot;:332.29803149606295}"/>
</p:tagLst>
</file>

<file path=ppt/tags/tag48.xml><?xml version="1.0" encoding="utf-8"?>
<p:tagLst xmlns:p="http://schemas.openxmlformats.org/presentationml/2006/main">
  <p:tag name="KSO_WM_DIAGRAM_VIRTUALLY_FRAME" val="{&quot;height&quot;:303.65,&quot;left&quot;:22.391968503937008,&quot;top&quot;:78.3,&quot;width&quot;:332.29803149606295}"/>
</p:tagLst>
</file>

<file path=ppt/tags/tag49.xml><?xml version="1.0" encoding="utf-8"?>
<p:tagLst xmlns:p="http://schemas.openxmlformats.org/presentationml/2006/main">
  <p:tag name="KSO_WM_DIAGRAM_VIRTUALLY_FRAME" val="{&quot;height&quot;:303.65,&quot;left&quot;:22.391968503937008,&quot;top&quot;:78.3,&quot;width&quot;:332.29803149606295}"/>
</p:tagLst>
</file>

<file path=ppt/tags/tag5.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50.xml><?xml version="1.0" encoding="utf-8"?>
<p:tagLst xmlns:p="http://schemas.openxmlformats.org/presentationml/2006/main">
  <p:tag name="KSO_WM_DIAGRAM_VIRTUALLY_FRAME" val="{&quot;height&quot;:303.65,&quot;left&quot;:22.391968503937008,&quot;top&quot;:78.3,&quot;width&quot;:332.29803149606295}"/>
</p:tagLst>
</file>

<file path=ppt/tags/tag51.xml><?xml version="1.0" encoding="utf-8"?>
<p:tagLst xmlns:p="http://schemas.openxmlformats.org/presentationml/2006/main">
  <p:tag name="KSO_WM_DIAGRAM_VIRTUALLY_FRAME" val="{&quot;height&quot;:303.65,&quot;left&quot;:22.391968503937008,&quot;top&quot;:78.3,&quot;width&quot;:332.29803149606295}"/>
</p:tagLst>
</file>

<file path=ppt/tags/tag52.xml><?xml version="1.0" encoding="utf-8"?>
<p:tagLst xmlns:p="http://schemas.openxmlformats.org/presentationml/2006/main">
  <p:tag name="KSO_WM_DIAGRAM_VIRTUALLY_FRAME" val="{&quot;height&quot;:303.65,&quot;left&quot;:22.391968503937008,&quot;top&quot;:78.3,&quot;width&quot;:332.29803149606295}"/>
</p:tagLst>
</file>

<file path=ppt/tags/tag53.xml><?xml version="1.0" encoding="utf-8"?>
<p:tagLst xmlns:p="http://schemas.openxmlformats.org/presentationml/2006/main">
  <p:tag name="KSO_WM_DIAGRAM_VIRTUALLY_FRAME" val="{&quot;height&quot;:303.65,&quot;left&quot;:22.391968503937008,&quot;top&quot;:78.3,&quot;width&quot;:332.29803149606295}"/>
</p:tagLst>
</file>

<file path=ppt/tags/tag54.xml><?xml version="1.0" encoding="utf-8"?>
<p:tagLst xmlns:p="http://schemas.openxmlformats.org/presentationml/2006/main">
  <p:tag name="KSO_WM_DIAGRAM_VIRTUALLY_FRAME" val="{&quot;height&quot;:303.65,&quot;left&quot;:22.391968503937008,&quot;top&quot;:78.3,&quot;width&quot;:332.29803149606295}"/>
</p:tagLst>
</file>

<file path=ppt/tags/tag55.xml><?xml version="1.0" encoding="utf-8"?>
<p:tagLst xmlns:p="http://schemas.openxmlformats.org/presentationml/2006/main">
  <p:tag name="KSO_WM_DIAGRAM_VIRTUALLY_FRAME" val="{&quot;height&quot;:303.65,&quot;left&quot;:22.391968503937008,&quot;top&quot;:78.3,&quot;width&quot;:332.29803149606295}"/>
</p:tagLst>
</file>

<file path=ppt/tags/tag56.xml><?xml version="1.0" encoding="utf-8"?>
<p:tagLst xmlns:p="http://schemas.openxmlformats.org/presentationml/2006/main">
  <p:tag name="KSO_WM_DIAGRAM_VIRTUALLY_FRAME" val="{&quot;height&quot;:303.65,&quot;left&quot;:22.391968503937008,&quot;top&quot;:78.3,&quot;width&quot;:332.29803149606295}"/>
</p:tagLst>
</file>

<file path=ppt/tags/tag57.xml><?xml version="1.0" encoding="utf-8"?>
<p:tagLst xmlns:p="http://schemas.openxmlformats.org/presentationml/2006/main">
  <p:tag name="KSO_WM_DIAGRAM_VIRTUALLY_FRAME" val="{&quot;height&quot;:303.65,&quot;left&quot;:22.391968503937008,&quot;top&quot;:78.3,&quot;width&quot;:332.29803149606295}"/>
</p:tagLst>
</file>

<file path=ppt/tags/tag58.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59.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60.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1.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2.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3.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4.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5.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6.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7.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8.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69.xml><?xml version="1.0" encoding="utf-8"?>
<p:tagLst xmlns:p="http://schemas.openxmlformats.org/presentationml/2006/main">
  <p:tag name="KSO_WM_DIAGRAM_VIRTUALLY_FRAME" val="{&quot;height&quot;:318.64826771653543,&quot;left&quot;:20.731181102362207,&quot;top&quot;:76.62204724409449,&quot;width&quot;:678.5376377952755}"/>
</p:tagLst>
</file>

<file path=ppt/tags/tag7.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70.xml><?xml version="1.0" encoding="utf-8"?>
<p:tagLst xmlns:p="http://schemas.openxmlformats.org/presentationml/2006/main">
  <p:tag name="KSO_WM_DIAGRAM_VIRTUALLY_FRAME" val="{&quot;height&quot;:276.12,&quot;left&quot;:19.963543307086614,&quot;top&quot;:73.94574803149607,&quot;width&quot;:679.0329133858266}"/>
</p:tagLst>
</file>

<file path=ppt/tags/tag71.xml><?xml version="1.0" encoding="utf-8"?>
<p:tagLst xmlns:p="http://schemas.openxmlformats.org/presentationml/2006/main">
  <p:tag name="KSO_WM_DIAGRAM_VIRTUALLY_FRAME" val="{&quot;height&quot;:276.12,&quot;left&quot;:19.963543307086614,&quot;top&quot;:73.94574803149607,&quot;width&quot;:679.0329133858266}"/>
</p:tagLst>
</file>

<file path=ppt/tags/tag72.xml><?xml version="1.0" encoding="utf-8"?>
<p:tagLst xmlns:p="http://schemas.openxmlformats.org/presentationml/2006/main">
  <p:tag name="KSO_WM_DIAGRAM_VIRTUALLY_FRAME" val="{&quot;height&quot;:276.12,&quot;left&quot;:19.963543307086614,&quot;top&quot;:73.94574803149607,&quot;width&quot;:679.0329133858266}"/>
</p:tagLst>
</file>

<file path=ppt/tags/tag73.xml><?xml version="1.0" encoding="utf-8"?>
<p:tagLst xmlns:p="http://schemas.openxmlformats.org/presentationml/2006/main">
  <p:tag name="KSO_WM_DIAGRAM_VIRTUALLY_FRAME" val="{&quot;height&quot;:276.12,&quot;left&quot;:19.963543307086614,&quot;top&quot;:73.94574803149607,&quot;width&quot;:679.0329133858266}"/>
</p:tagLst>
</file>

<file path=ppt/tags/tag74.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75.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76.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77.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78.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79.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80.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1.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2.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3.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4.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5.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6.xml><?xml version="1.0" encoding="utf-8"?>
<p:tagLst xmlns:p="http://schemas.openxmlformats.org/presentationml/2006/main">
  <p:tag name="KSO_WM_DIAGRAM_VIRTUALLY_FRAME" val="{&quot;height&quot;:324.53999999999996,&quot;left&quot;:19.963543307086614,&quot;top&quot;:73.94574803149607,&quot;width&quot;:679.0329133858266}"/>
</p:tagLst>
</file>

<file path=ppt/tags/tag87.xml><?xml version="1.0" encoding="utf-8"?>
<p:tagLst xmlns:p="http://schemas.openxmlformats.org/presentationml/2006/main">
  <p:tag name="KSO_WM_DIAGRAM_VIRTUALLY_FRAME" val="{&quot;height&quot;:290.99472440944885,&quot;left&quot;:17.11913385826772,&quot;top&quot;:75.42803149606297,&quot;width&quot;:257.9117322834645}"/>
</p:tagLst>
</file>

<file path=ppt/tags/tag88.xml><?xml version="1.0" encoding="utf-8"?>
<p:tagLst xmlns:p="http://schemas.openxmlformats.org/presentationml/2006/main">
  <p:tag name="KSO_WM_DIAGRAM_VIRTUALLY_FRAME" val="{&quot;height&quot;:290.99472440944885,&quot;left&quot;:17.11913385826772,&quot;top&quot;:75.42803149606297,&quot;width&quot;:257.9117322834645}"/>
</p:tagLst>
</file>

<file path=ppt/tags/tag89.xml><?xml version="1.0" encoding="utf-8"?>
<p:tagLst xmlns:p="http://schemas.openxmlformats.org/presentationml/2006/main">
  <p:tag name="KSO_WM_DIAGRAM_VIRTUALLY_FRAME" val="{&quot;height&quot;:290.99472440944885,&quot;left&quot;:17.11913385826772,&quot;top&quot;:75.42803149606297,&quot;width&quot;:257.9117322834645}"/>
</p:tagLst>
</file>

<file path=ppt/tags/tag9.xml><?xml version="1.0" encoding="utf-8"?>
<p:tagLst xmlns:p="http://schemas.openxmlformats.org/presentationml/2006/main">
  <p:tag name="KSO_WM_DIAGRAM_VIRTUALLY_FRAME" val="{&quot;height&quot;:189.84685039370078,&quot;left&quot;:89.02354330708661,&quot;top&quot;:152.62236220472442,&quot;width&quot;:541.9529133858268}"/>
</p:tagLst>
</file>

<file path=ppt/tags/tag90.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1.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2.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3.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4.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5.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6.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7.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8.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ags/tag99.xml><?xml version="1.0" encoding="utf-8"?>
<p:tagLst xmlns:p="http://schemas.openxmlformats.org/presentationml/2006/main">
  <p:tag name="KSO_WM_DIAGRAM_VIRTUALLY_FRAME" val="{&quot;height&quot;:286.90094488188976,&quot;left&quot;:18.560866141732284,&quot;top&quot;:83.90787401574804,&quot;width&quot;:682.8783464566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3753</Words>
  <Application>WPS 演示</Application>
  <PresentationFormat>On-screen Show (16:9)</PresentationFormat>
  <Paragraphs>267</Paragraphs>
  <Slides>36</Slides>
  <Notes>31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36</vt:i4>
      </vt:variant>
    </vt:vector>
  </HeadingPairs>
  <TitlesOfParts>
    <vt:vector size="46" baseType="lpstr">
      <vt:lpstr>Arial</vt:lpstr>
      <vt:lpstr>宋体</vt:lpstr>
      <vt:lpstr>Wingdings</vt:lpstr>
      <vt:lpstr>微软雅黑</vt:lpstr>
      <vt:lpstr>微软雅黑</vt:lpstr>
      <vt:lpstr>Arial Unicode MS</vt:lpstr>
      <vt:lpstr>Calibri</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梦鱼</cp:lastModifiedBy>
  <cp:revision>70</cp:revision>
  <dcterms:created xsi:type="dcterms:W3CDTF">2025-06-13T08:54:00Z</dcterms:created>
  <dcterms:modified xsi:type="dcterms:W3CDTF">2025-07-01T04:58:18Z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E1E2B11C806B42C1ACB5F0F39297B42B_12</vt:lpwstr>
  </property>
  <property fmtid="{D5CDD505-2E9C-101B-9397-08002B2CF9AE}" pid="3" name="KSOProductBuildVer">
    <vt:lpwstr>2052-12.1.0.18276</vt:lpwstr>
  </property>
</Properties>
</file>